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2" r:id="rId3"/>
    <p:sldId id="263" r:id="rId4"/>
    <p:sldId id="264" r:id="rId5"/>
    <p:sldId id="266" r:id="rId6"/>
    <p:sldId id="267" r:id="rId7"/>
    <p:sldId id="268" r:id="rId8"/>
    <p:sldId id="269" r:id="rId9"/>
    <p:sldId id="270" r:id="rId10"/>
    <p:sldId id="271" r:id="rId11"/>
    <p:sldId id="272" r:id="rId12"/>
    <p:sldId id="273" r:id="rId13"/>
    <p:sldId id="293" r:id="rId14"/>
    <p:sldId id="277" r:id="rId15"/>
    <p:sldId id="278" r:id="rId16"/>
    <p:sldId id="291" r:id="rId17"/>
    <p:sldId id="292" r:id="rId18"/>
    <p:sldId id="285" r:id="rId19"/>
    <p:sldId id="286" r:id="rId20"/>
    <p:sldId id="287" r:id="rId21"/>
    <p:sldId id="290" r:id="rId22"/>
    <p:sldId id="289" r:id="rId2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68" autoAdjust="0"/>
  </p:normalViewPr>
  <p:slideViewPr>
    <p:cSldViewPr snapToGrid="0">
      <p:cViewPr>
        <p:scale>
          <a:sx n="70" d="100"/>
          <a:sy n="70" d="100"/>
        </p:scale>
        <p:origin x="1138" y="178"/>
      </p:cViewPr>
      <p:guideLst/>
    </p:cSldViewPr>
  </p:slideViewPr>
  <p:notesTextViewPr>
    <p:cViewPr>
      <p:scale>
        <a:sx n="1" d="1"/>
        <a:sy n="1" d="1"/>
      </p:scale>
      <p:origin x="0" y="0"/>
    </p:cViewPr>
  </p:notesTextViewPr>
  <p:sorterViewPr>
    <p:cViewPr>
      <p:scale>
        <a:sx n="100" d="100"/>
        <a:sy n="100" d="100"/>
      </p:scale>
      <p:origin x="0" y="-4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zaglavlja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BA" sz="1200" b="0" i="0" u="none" strike="noStrike" kern="1200" cap="none" spc="0" baseline="0">
              <a:solidFill>
                <a:srgbClr val="000000"/>
              </a:solidFill>
              <a:uFillTx/>
              <a:latin typeface="Calibri"/>
            </a:endParaRPr>
          </a:p>
        </p:txBody>
      </p:sp>
      <p:sp>
        <p:nvSpPr>
          <p:cNvPr id="3" name="Rezervirano mjesto datuma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B5A5A3-6D5A-4EA7-9774-BD0D8DCF56B8}" type="datetime1">
              <a:rPr lang="hr-BA"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4. 3. 2018.</a:t>
            </a:fld>
            <a:endParaRPr lang="hr-BA" sz="1200" b="0" i="0" u="none" strike="noStrike" kern="1200" cap="none" spc="0" baseline="0">
              <a:solidFill>
                <a:srgbClr val="000000"/>
              </a:solidFill>
              <a:uFillTx/>
              <a:latin typeface="Calibri"/>
            </a:endParaRPr>
          </a:p>
        </p:txBody>
      </p:sp>
      <p:sp>
        <p:nvSpPr>
          <p:cNvPr id="4" name="Rezervirano mjesto podnožja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BA" sz="1200" b="0" i="0" u="none" strike="noStrike" kern="1200" cap="none" spc="0" baseline="0">
              <a:solidFill>
                <a:srgbClr val="000000"/>
              </a:solidFill>
              <a:uFillTx/>
              <a:latin typeface="Calibri"/>
            </a:endParaRPr>
          </a:p>
        </p:txBody>
      </p:sp>
      <p:sp>
        <p:nvSpPr>
          <p:cNvPr id="5" name="Rezervirano mjesto broja slajda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4487CA-639F-4E21-97DC-1A92CBCADE8C}" type="slidenum">
              <a:t>‹#›</a:t>
            </a:fld>
            <a:endParaRPr lang="hr-BA"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37839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zaglavlja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endParaRPr lang="hr-BA"/>
          </a:p>
        </p:txBody>
      </p:sp>
      <p:sp>
        <p:nvSpPr>
          <p:cNvPr id="3" name="Rezervirano mjesto datuma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fld id="{F7CDA03A-484B-4077-9BF2-FD16C236D709}" type="datetime1">
              <a:rPr lang="hr-BA"/>
              <a:pPr lvl="0"/>
              <a:t>4. 3. 2018.</a:t>
            </a:fld>
            <a:endParaRPr lang="hr-BA"/>
          </a:p>
        </p:txBody>
      </p:sp>
      <p:sp>
        <p:nvSpPr>
          <p:cNvPr id="4" name="Rezervirano mjesto slike slajda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Rezervirano mjesto bilježaka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6" name="Rezervirano mjesto podnožja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endParaRPr lang="hr-BA"/>
          </a:p>
        </p:txBody>
      </p:sp>
      <p:sp>
        <p:nvSpPr>
          <p:cNvPr id="7" name="Rezervirano mjesto broja slajda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fld id="{42D5ABDE-4724-467F-99A9-501F43773029}" type="slidenum">
              <a:t>‹#›</a:t>
            </a:fld>
            <a:endParaRPr lang="hr-BA"/>
          </a:p>
        </p:txBody>
      </p:sp>
    </p:spTree>
    <p:extLst>
      <p:ext uri="{BB962C8B-B14F-4D97-AF65-F5344CB8AC3E}">
        <p14:creationId xmlns:p14="http://schemas.microsoft.com/office/powerpoint/2010/main" val="135931533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lvl="0"/>
            <a:fld id="{42D5ABDE-4724-467F-99A9-501F43773029}" type="slidenum">
              <a:rPr lang="sr-Latn-RS" smtClean="0"/>
              <a:t>2</a:t>
            </a:fld>
            <a:endParaRPr lang="sr-Latn-RS"/>
          </a:p>
        </p:txBody>
      </p:sp>
    </p:spTree>
    <p:extLst>
      <p:ext uri="{BB962C8B-B14F-4D97-AF65-F5344CB8AC3E}">
        <p14:creationId xmlns:p14="http://schemas.microsoft.com/office/powerpoint/2010/main" val="415968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lvl="0"/>
            <a:fld id="{42D5ABDE-4724-467F-99A9-501F43773029}" type="slidenum">
              <a:rPr lang="sr-Latn-RS" smtClean="0"/>
              <a:t>3</a:t>
            </a:fld>
            <a:endParaRPr lang="sr-Latn-RS"/>
          </a:p>
        </p:txBody>
      </p:sp>
    </p:spTree>
    <p:extLst>
      <p:ext uri="{BB962C8B-B14F-4D97-AF65-F5344CB8AC3E}">
        <p14:creationId xmlns:p14="http://schemas.microsoft.com/office/powerpoint/2010/main" val="33421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lvl="0"/>
            <a:fld id="{42D5ABDE-4724-467F-99A9-501F43773029}" type="slidenum">
              <a:rPr lang="sr-Latn-RS" smtClean="0"/>
              <a:t>4</a:t>
            </a:fld>
            <a:endParaRPr lang="sr-Latn-RS"/>
          </a:p>
        </p:txBody>
      </p:sp>
    </p:spTree>
    <p:extLst>
      <p:ext uri="{BB962C8B-B14F-4D97-AF65-F5344CB8AC3E}">
        <p14:creationId xmlns:p14="http://schemas.microsoft.com/office/powerpoint/2010/main" val="33521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lvl="0"/>
            <a:fld id="{42D5ABDE-4724-467F-99A9-501F43773029}" type="slidenum">
              <a:rPr lang="sr-Latn-RS" smtClean="0"/>
              <a:t>5</a:t>
            </a:fld>
            <a:endParaRPr lang="sr-Latn-RS"/>
          </a:p>
        </p:txBody>
      </p:sp>
    </p:spTree>
    <p:extLst>
      <p:ext uri="{BB962C8B-B14F-4D97-AF65-F5344CB8AC3E}">
        <p14:creationId xmlns:p14="http://schemas.microsoft.com/office/powerpoint/2010/main" val="109188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lvl="0"/>
            <a:fld id="{42D5ABDE-4724-467F-99A9-501F43773029}" type="slidenum">
              <a:rPr lang="sr-Latn-RS" smtClean="0"/>
              <a:t>6</a:t>
            </a:fld>
            <a:endParaRPr lang="sr-Latn-RS"/>
          </a:p>
        </p:txBody>
      </p:sp>
    </p:spTree>
    <p:extLst>
      <p:ext uri="{BB962C8B-B14F-4D97-AF65-F5344CB8AC3E}">
        <p14:creationId xmlns:p14="http://schemas.microsoft.com/office/powerpoint/2010/main" val="2164209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txBox="1">
            <a:spLocks noGrp="1"/>
          </p:cNvSpPr>
          <p:nvPr>
            <p:ph type="ctrTitle"/>
          </p:nvPr>
        </p:nvSpPr>
        <p:spPr>
          <a:xfrm>
            <a:off x="1524003" y="2710053"/>
            <a:ext cx="9144000" cy="799907"/>
          </a:xfrm>
        </p:spPr>
        <p:txBody>
          <a:bodyPr anchor="b" anchorCtr="1"/>
          <a:lstStyle>
            <a:lvl1pPr algn="ctr">
              <a:defRPr sz="6000"/>
            </a:lvl1pPr>
          </a:lstStyle>
          <a:p>
            <a:pPr lvl="0"/>
            <a:r>
              <a:rPr lang="hr-HR"/>
              <a:t>Uredite stil naslova matrice</a:t>
            </a:r>
            <a:endParaRPr lang="hr-BA"/>
          </a:p>
        </p:txBody>
      </p:sp>
      <p:sp>
        <p:nvSpPr>
          <p:cNvPr id="3" name="Podnaslov 2"/>
          <p:cNvSpPr txBox="1">
            <a:spLocks noGrp="1"/>
          </p:cNvSpPr>
          <p:nvPr>
            <p:ph type="subTitle" idx="1"/>
          </p:nvPr>
        </p:nvSpPr>
        <p:spPr>
          <a:xfrm>
            <a:off x="1524003" y="4619137"/>
            <a:ext cx="9144000" cy="638662"/>
          </a:xfrm>
        </p:spPr>
        <p:txBody>
          <a:bodyPr anchorCtr="1"/>
          <a:lstStyle>
            <a:lvl1pPr marL="0" indent="0" algn="ctr">
              <a:buNone/>
              <a:defRPr sz="3600" b="1">
                <a:solidFill>
                  <a:srgbClr val="254275"/>
                </a:solidFill>
              </a:defRPr>
            </a:lvl1pPr>
          </a:lstStyle>
          <a:p>
            <a:pPr lvl="0"/>
            <a:r>
              <a:rPr lang="hr-HR"/>
              <a:t>Kliknite da biste uredili stil podnaslova matrice</a:t>
            </a:r>
            <a:endParaRPr lang="hr-BA"/>
          </a:p>
        </p:txBody>
      </p:sp>
      <p:sp>
        <p:nvSpPr>
          <p:cNvPr id="4" name="Rezervirano mjesto datuma 3"/>
          <p:cNvSpPr txBox="1">
            <a:spLocks noGrp="1"/>
          </p:cNvSpPr>
          <p:nvPr>
            <p:ph type="dt" sz="half" idx="7"/>
          </p:nvPr>
        </p:nvSpPr>
        <p:spPr/>
        <p:txBody>
          <a:bodyPr/>
          <a:lstStyle>
            <a:lvl1pPr>
              <a:defRPr/>
            </a:lvl1pPr>
          </a:lstStyle>
          <a:p>
            <a:pPr lvl="0"/>
            <a:fld id="{84B0F85D-29A9-4E87-9F9D-13B850970290}" type="datetime1">
              <a:rPr lang="hr-HR"/>
              <a:pPr lvl="0"/>
              <a:t>4.3.2018.</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8892C435-9225-4597-B9FE-F972D642A879}" type="slidenum">
              <a:t>‹#›</a:t>
            </a:fld>
            <a:endParaRPr lang="hr-BA"/>
          </a:p>
        </p:txBody>
      </p:sp>
      <p:pic>
        <p:nvPicPr>
          <p:cNvPr id="6" name="Slika 6"/>
          <p:cNvPicPr>
            <a:picLocks noChangeAspect="1"/>
          </p:cNvPicPr>
          <p:nvPr/>
        </p:nvPicPr>
        <p:blipFill>
          <a:blip r:embed="rId2"/>
          <a:stretch>
            <a:fillRect/>
          </a:stretch>
        </p:blipFill>
        <p:spPr>
          <a:xfrm>
            <a:off x="4813950" y="145892"/>
            <a:ext cx="2564087" cy="1152774"/>
          </a:xfrm>
          <a:prstGeom prst="rect">
            <a:avLst/>
          </a:prstGeom>
          <a:noFill/>
          <a:ln cap="flat">
            <a:noFill/>
          </a:ln>
        </p:spPr>
      </p:pic>
      <p:pic>
        <p:nvPicPr>
          <p:cNvPr id="7" name="Slika 7"/>
          <p:cNvPicPr>
            <a:picLocks noChangeAspect="1"/>
          </p:cNvPicPr>
          <p:nvPr/>
        </p:nvPicPr>
        <p:blipFill>
          <a:blip r:embed="rId3"/>
          <a:stretch>
            <a:fillRect/>
          </a:stretch>
        </p:blipFill>
        <p:spPr>
          <a:xfrm>
            <a:off x="478094" y="145892"/>
            <a:ext cx="1079997" cy="1079997"/>
          </a:xfrm>
          <a:prstGeom prst="rect">
            <a:avLst/>
          </a:prstGeom>
          <a:noFill/>
          <a:ln cap="flat">
            <a:noFill/>
          </a:ln>
        </p:spPr>
      </p:pic>
      <p:pic>
        <p:nvPicPr>
          <p:cNvPr id="8" name="Slika 8"/>
          <p:cNvPicPr>
            <a:picLocks noChangeAspect="1"/>
          </p:cNvPicPr>
          <p:nvPr/>
        </p:nvPicPr>
        <p:blipFill>
          <a:blip r:embed="rId4"/>
          <a:srcRect/>
          <a:stretch>
            <a:fillRect/>
          </a:stretch>
        </p:blipFill>
        <p:spPr>
          <a:xfrm>
            <a:off x="1614556" y="183017"/>
            <a:ext cx="1251191" cy="1064434"/>
          </a:xfrm>
          <a:prstGeom prst="rect">
            <a:avLst/>
          </a:prstGeom>
          <a:noFill/>
          <a:ln cap="flat">
            <a:noFill/>
          </a:ln>
        </p:spPr>
      </p:pic>
      <p:pic>
        <p:nvPicPr>
          <p:cNvPr id="9" name="Slika 10"/>
          <p:cNvPicPr>
            <a:picLocks noChangeAspect="1"/>
          </p:cNvPicPr>
          <p:nvPr/>
        </p:nvPicPr>
        <p:blipFill>
          <a:blip r:embed="rId5"/>
          <a:stretch>
            <a:fillRect/>
          </a:stretch>
        </p:blipFill>
        <p:spPr>
          <a:xfrm>
            <a:off x="8725186" y="406112"/>
            <a:ext cx="3136876" cy="679508"/>
          </a:xfrm>
          <a:prstGeom prst="rect">
            <a:avLst/>
          </a:prstGeom>
          <a:noFill/>
          <a:ln cap="flat">
            <a:noFill/>
          </a:ln>
        </p:spPr>
      </p:pic>
      <p:sp>
        <p:nvSpPr>
          <p:cNvPr id="10" name="Pravokutnik 11"/>
          <p:cNvSpPr/>
          <p:nvPr/>
        </p:nvSpPr>
        <p:spPr>
          <a:xfrm>
            <a:off x="0" y="1541788"/>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a:solidFill>
                <a:srgbClr val="FFFFFF"/>
              </a:solidFill>
              <a:effectLst>
                <a:outerShdw dist="38096" dir="2700000">
                  <a:srgbClr val="000000"/>
                </a:outerShdw>
              </a:effectLst>
              <a:uFillTx/>
              <a:latin typeface="Calibri" pitchFamily="34"/>
              <a:ea typeface="Calibri" pitchFamily="34"/>
              <a:cs typeface="Times New Roman" pitchFamily="18"/>
            </a:endParaRPr>
          </a:p>
        </p:txBody>
      </p:sp>
    </p:spTree>
    <p:extLst>
      <p:ext uri="{BB962C8B-B14F-4D97-AF65-F5344CB8AC3E}">
        <p14:creationId xmlns:p14="http://schemas.microsoft.com/office/powerpoint/2010/main" val="4480790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Uredite stil naslova matrice</a:t>
            </a:r>
            <a:endParaRPr lang="hr-BA"/>
          </a:p>
        </p:txBody>
      </p:sp>
      <p:sp>
        <p:nvSpPr>
          <p:cNvPr id="3" name="Rezervirano mjesto okomitog teksta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7"/>
          </p:nvPr>
        </p:nvSpPr>
        <p:spPr/>
        <p:txBody>
          <a:bodyPr/>
          <a:lstStyle>
            <a:lvl1pPr>
              <a:defRPr/>
            </a:lvl1pPr>
          </a:lstStyle>
          <a:p>
            <a:pPr lvl="0"/>
            <a:fld id="{640AD390-EEDD-4F35-A227-BA99107EA08A}" type="datetime1">
              <a:rPr lang="hr-HR"/>
              <a:pPr lvl="0"/>
              <a:t>4.3.2018.</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09B174C5-D9CA-4642-AF93-D5386E7B9EDB}" type="slidenum">
              <a:t>‹#›</a:t>
            </a:fld>
            <a:endParaRPr lang="hr-BA"/>
          </a:p>
        </p:txBody>
      </p:sp>
      <p:sp>
        <p:nvSpPr>
          <p:cNvPr id="6" name="Pravokutnik 6"/>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362447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txBox="1">
            <a:spLocks noGrp="1"/>
          </p:cNvSpPr>
          <p:nvPr>
            <p:ph type="title" orient="vert"/>
          </p:nvPr>
        </p:nvSpPr>
        <p:spPr>
          <a:xfrm>
            <a:off x="8724903" y="365129"/>
            <a:ext cx="2628899" cy="5811834"/>
          </a:xfrm>
        </p:spPr>
        <p:txBody>
          <a:bodyPr vert="eaVert"/>
          <a:lstStyle>
            <a:lvl1pPr>
              <a:defRPr/>
            </a:lvl1pPr>
          </a:lstStyle>
          <a:p>
            <a:pPr lvl="0"/>
            <a:r>
              <a:rPr lang="hr-HR"/>
              <a:t>Uredite stil naslova matrice</a:t>
            </a:r>
            <a:endParaRPr lang="hr-BA"/>
          </a:p>
        </p:txBody>
      </p:sp>
      <p:sp>
        <p:nvSpPr>
          <p:cNvPr id="3" name="Rezervirano mjesto okomitog teksta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7"/>
          </p:nvPr>
        </p:nvSpPr>
        <p:spPr/>
        <p:txBody>
          <a:bodyPr/>
          <a:lstStyle>
            <a:lvl1pPr>
              <a:defRPr/>
            </a:lvl1pPr>
          </a:lstStyle>
          <a:p>
            <a:pPr lvl="0"/>
            <a:fld id="{91F22336-ECD4-417C-A326-C411E6661BD6}" type="datetime1">
              <a:rPr lang="hr-HR"/>
              <a:pPr lvl="0"/>
              <a:t>4.3.2018.</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8837F4C0-AF06-48A4-BFEE-CB6294327442}" type="slidenum">
              <a:t>‹#›</a:t>
            </a:fld>
            <a:endParaRPr lang="hr-BA"/>
          </a:p>
        </p:txBody>
      </p:sp>
      <p:sp>
        <p:nvSpPr>
          <p:cNvPr id="6" name="Pravokutnik 6"/>
          <p:cNvSpPr/>
          <p:nvPr/>
        </p:nvSpPr>
        <p:spPr>
          <a:xfrm>
            <a:off x="11427191" y="0"/>
            <a:ext cx="764805" cy="6858000"/>
          </a:xfrm>
          <a:prstGeom prst="rect">
            <a:avLst/>
          </a:prstGeom>
          <a:solidFill>
            <a:srgbClr val="254275"/>
          </a:solidFill>
          <a:ln cap="flat">
            <a:noFill/>
            <a:prstDash val="solid"/>
          </a:ln>
        </p:spPr>
        <p:txBody>
          <a:bodyPr vert="eaVert"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414502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txBox="1">
            <a:spLocks noGrp="1"/>
          </p:cNvSpPr>
          <p:nvPr>
            <p:ph type="title"/>
          </p:nvPr>
        </p:nvSpPr>
        <p:spPr>
          <a:xfrm>
            <a:off x="838203" y="867271"/>
            <a:ext cx="10515600" cy="678731"/>
          </a:xfrm>
        </p:spPr>
        <p:txBody>
          <a:bodyPr/>
          <a:lstStyle>
            <a:lvl1pPr>
              <a:defRPr/>
            </a:lvl1pPr>
          </a:lstStyle>
          <a:p>
            <a:pPr lvl="0"/>
            <a:r>
              <a:rPr lang="hr-HR"/>
              <a:t>Uredite stil naslova matrice</a:t>
            </a:r>
            <a:endParaRPr lang="hr-BA"/>
          </a:p>
        </p:txBody>
      </p:sp>
      <p:sp>
        <p:nvSpPr>
          <p:cNvPr id="3" name="Rezervirano mjesto sadržaja 2"/>
          <p:cNvSpPr txBox="1">
            <a:spLocks noGrp="1"/>
          </p:cNvSpPr>
          <p:nvPr>
            <p:ph idx="1"/>
          </p:nvPr>
        </p:nvSpPr>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7"/>
          </p:nvPr>
        </p:nvSpPr>
        <p:spPr/>
        <p:txBody>
          <a:bodyPr/>
          <a:lstStyle>
            <a:lvl1pPr>
              <a:defRPr>
                <a:solidFill>
                  <a:srgbClr val="0070C0"/>
                </a:solidFill>
              </a:defRPr>
            </a:lvl1pPr>
          </a:lstStyle>
          <a:p>
            <a:pPr lvl="0"/>
            <a:fld id="{99FAFC56-AA93-4745-8700-AF4BB1159E22}" type="datetime1">
              <a:rPr lang="hr-HR"/>
              <a:pPr lvl="0"/>
              <a:t>4.3.2018.</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6E0C9DE8-2949-4BF6-A615-FF439184A540}" type="slidenum">
              <a:t>‹#›</a:t>
            </a:fld>
            <a:endParaRPr lang="hr-BA"/>
          </a:p>
        </p:txBody>
      </p:sp>
      <p:sp>
        <p:nvSpPr>
          <p:cNvPr id="6" name="Pravokutnik 9"/>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rPr>
              <a:t>Western Balkans </a:t>
            </a: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Academic Education </a:t>
            </a:r>
            <a:r>
              <a:rPr lang="hr-HR" sz="1750" b="1"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rPr>
              <a:t>Evolution and professional's </a:t>
            </a: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Sustainable Training </a:t>
            </a:r>
            <a:r>
              <a:rPr lang="hr-HR" sz="1750" b="1"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rPr>
              <a:t>for </a:t>
            </a: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Spatial Data Infrastructures </a:t>
            </a:r>
            <a:r>
              <a:rPr lang="hr-HR" sz="1750" b="1"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rPr>
              <a:t>–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12347153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txBox="1">
            <a:spLocks noGrp="1"/>
          </p:cNvSpPr>
          <p:nvPr>
            <p:ph type="title"/>
          </p:nvPr>
        </p:nvSpPr>
        <p:spPr>
          <a:xfrm>
            <a:off x="831847" y="1709735"/>
            <a:ext cx="10515600" cy="2852735"/>
          </a:xfrm>
        </p:spPr>
        <p:txBody>
          <a:bodyPr anchor="b"/>
          <a:lstStyle>
            <a:lvl1pPr>
              <a:defRPr sz="6000"/>
            </a:lvl1pPr>
          </a:lstStyle>
          <a:p>
            <a:pPr lvl="0"/>
            <a:r>
              <a:rPr lang="hr-HR"/>
              <a:t>Uredite stil naslova matrice</a:t>
            </a:r>
            <a:endParaRPr lang="hr-BA"/>
          </a:p>
        </p:txBody>
      </p:sp>
      <p:sp>
        <p:nvSpPr>
          <p:cNvPr id="3" name="Rezervirano mjesto teksta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hr-HR"/>
              <a:t>Uredite stilove teksta matrice</a:t>
            </a:r>
          </a:p>
        </p:txBody>
      </p:sp>
      <p:sp>
        <p:nvSpPr>
          <p:cNvPr id="4" name="Rezervirano mjesto datuma 3"/>
          <p:cNvSpPr txBox="1">
            <a:spLocks noGrp="1"/>
          </p:cNvSpPr>
          <p:nvPr>
            <p:ph type="dt" sz="half" idx="7"/>
          </p:nvPr>
        </p:nvSpPr>
        <p:spPr/>
        <p:txBody>
          <a:bodyPr/>
          <a:lstStyle>
            <a:lvl1pPr>
              <a:defRPr/>
            </a:lvl1pPr>
          </a:lstStyle>
          <a:p>
            <a:pPr lvl="0"/>
            <a:fld id="{E027AAC9-3F16-4D61-9B86-344702E935AC}" type="datetime1">
              <a:rPr lang="hr-HR"/>
              <a:pPr lvl="0"/>
              <a:t>4.3.2018.</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48B897DE-0E57-4D19-9446-950B6DC6C953}" type="slidenum">
              <a:t>‹#›</a:t>
            </a:fld>
            <a:endParaRPr lang="hr-BA"/>
          </a:p>
        </p:txBody>
      </p:sp>
      <p:sp>
        <p:nvSpPr>
          <p:cNvPr id="6" name="Pravokutnik 6"/>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170371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Uredite stil naslova matrice</a:t>
            </a:r>
            <a:endParaRPr lang="hr-BA"/>
          </a:p>
        </p:txBody>
      </p:sp>
      <p:sp>
        <p:nvSpPr>
          <p:cNvPr id="3" name="Rezervirano mjesto sadržaja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sadržaja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5" name="Rezervirano mjesto datuma 4"/>
          <p:cNvSpPr txBox="1">
            <a:spLocks noGrp="1"/>
          </p:cNvSpPr>
          <p:nvPr>
            <p:ph type="dt" sz="half" idx="7"/>
          </p:nvPr>
        </p:nvSpPr>
        <p:spPr/>
        <p:txBody>
          <a:bodyPr/>
          <a:lstStyle>
            <a:lvl1pPr>
              <a:defRPr/>
            </a:lvl1pPr>
          </a:lstStyle>
          <a:p>
            <a:pPr lvl="0"/>
            <a:fld id="{9367FCA6-5ADC-40E4-9EC1-1FAD41978615}" type="datetime1">
              <a:rPr lang="hr-HR"/>
              <a:pPr lvl="0"/>
              <a:t>4.3.2018.</a:t>
            </a:fld>
            <a:endParaRPr lang="hr-BA"/>
          </a:p>
        </p:txBody>
      </p:sp>
      <p:sp>
        <p:nvSpPr>
          <p:cNvPr id="6" name="Rezervirano mjesto broja slajda 6"/>
          <p:cNvSpPr txBox="1">
            <a:spLocks noGrp="1"/>
          </p:cNvSpPr>
          <p:nvPr>
            <p:ph type="sldNum" sz="quarter" idx="8"/>
          </p:nvPr>
        </p:nvSpPr>
        <p:spPr/>
        <p:txBody>
          <a:bodyPr/>
          <a:lstStyle>
            <a:lvl1pPr>
              <a:defRPr/>
            </a:lvl1pPr>
          </a:lstStyle>
          <a:p>
            <a:pPr lvl="0"/>
            <a:fld id="{39F3F228-5F0F-4623-84C7-F6230CADE5D3}" type="slidenum">
              <a:t>‹#›</a:t>
            </a:fld>
            <a:endParaRPr lang="hr-BA"/>
          </a:p>
        </p:txBody>
      </p:sp>
      <p:sp>
        <p:nvSpPr>
          <p:cNvPr id="7" name="Pravokutnik 7"/>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8"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9"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55982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365129"/>
            <a:ext cx="10515600" cy="1325559"/>
          </a:xfrm>
        </p:spPr>
        <p:txBody>
          <a:bodyPr/>
          <a:lstStyle>
            <a:lvl1pPr>
              <a:defRPr/>
            </a:lvl1pPr>
          </a:lstStyle>
          <a:p>
            <a:pPr lvl="0"/>
            <a:r>
              <a:rPr lang="hr-HR"/>
              <a:t>Uredite stil naslova matrice</a:t>
            </a:r>
            <a:endParaRPr lang="hr-BA"/>
          </a:p>
        </p:txBody>
      </p:sp>
      <p:sp>
        <p:nvSpPr>
          <p:cNvPr id="3" name="Rezervirano mjesto teksta 2"/>
          <p:cNvSpPr txBox="1">
            <a:spLocks noGrp="1"/>
          </p:cNvSpPr>
          <p:nvPr>
            <p:ph type="body" idx="1"/>
          </p:nvPr>
        </p:nvSpPr>
        <p:spPr>
          <a:xfrm>
            <a:off x="839784" y="1681160"/>
            <a:ext cx="5157782" cy="823910"/>
          </a:xfrm>
        </p:spPr>
        <p:txBody>
          <a:bodyPr anchor="b"/>
          <a:lstStyle>
            <a:lvl1pPr marL="0" indent="0">
              <a:buNone/>
              <a:defRPr sz="2400" b="1"/>
            </a:lvl1pPr>
          </a:lstStyle>
          <a:p>
            <a:pPr lvl="0"/>
            <a:r>
              <a:rPr lang="hr-HR"/>
              <a:t>Uredite stilove teksta matrice</a:t>
            </a:r>
          </a:p>
        </p:txBody>
      </p:sp>
      <p:sp>
        <p:nvSpPr>
          <p:cNvPr id="4" name="Rezervirano mjesto sadržaja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5" name="Rezervirano mjesto teksta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hr-HR"/>
              <a:t>Uredite stilove teksta matrice</a:t>
            </a:r>
          </a:p>
        </p:txBody>
      </p:sp>
      <p:sp>
        <p:nvSpPr>
          <p:cNvPr id="6" name="Rezervirano mjesto sadržaja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7" name="Rezervirano mjesto datuma 6"/>
          <p:cNvSpPr txBox="1">
            <a:spLocks noGrp="1"/>
          </p:cNvSpPr>
          <p:nvPr>
            <p:ph type="dt" sz="half" idx="7"/>
          </p:nvPr>
        </p:nvSpPr>
        <p:spPr/>
        <p:txBody>
          <a:bodyPr/>
          <a:lstStyle>
            <a:lvl1pPr>
              <a:defRPr/>
            </a:lvl1pPr>
          </a:lstStyle>
          <a:p>
            <a:pPr lvl="0"/>
            <a:fld id="{25F05177-BE71-4E69-9E06-DAAD40F528DD}" type="datetime1">
              <a:rPr lang="hr-HR"/>
              <a:pPr lvl="0"/>
              <a:t>4.3.2018.</a:t>
            </a:fld>
            <a:endParaRPr lang="hr-BA"/>
          </a:p>
        </p:txBody>
      </p:sp>
      <p:sp>
        <p:nvSpPr>
          <p:cNvPr id="8" name="Rezervirano mjesto broja slajda 8"/>
          <p:cNvSpPr txBox="1">
            <a:spLocks noGrp="1"/>
          </p:cNvSpPr>
          <p:nvPr>
            <p:ph type="sldNum" sz="quarter" idx="8"/>
          </p:nvPr>
        </p:nvSpPr>
        <p:spPr/>
        <p:txBody>
          <a:bodyPr/>
          <a:lstStyle>
            <a:lvl1pPr>
              <a:defRPr/>
            </a:lvl1pPr>
          </a:lstStyle>
          <a:p>
            <a:pPr lvl="0"/>
            <a:fld id="{07BDC43B-AEAF-45AE-9222-41709DA46005}" type="slidenum">
              <a:t>‹#›</a:t>
            </a:fld>
            <a:endParaRPr lang="hr-BA"/>
          </a:p>
        </p:txBody>
      </p:sp>
      <p:sp>
        <p:nvSpPr>
          <p:cNvPr id="9" name="Pravokutnik 9"/>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10"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11"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01805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Uredite stil naslova matrice</a:t>
            </a:r>
            <a:endParaRPr lang="hr-BA"/>
          </a:p>
        </p:txBody>
      </p:sp>
      <p:sp>
        <p:nvSpPr>
          <p:cNvPr id="3" name="Rezervirano mjesto datuma 2"/>
          <p:cNvSpPr txBox="1">
            <a:spLocks noGrp="1"/>
          </p:cNvSpPr>
          <p:nvPr>
            <p:ph type="dt" sz="half" idx="7"/>
          </p:nvPr>
        </p:nvSpPr>
        <p:spPr/>
        <p:txBody>
          <a:bodyPr/>
          <a:lstStyle>
            <a:lvl1pPr>
              <a:defRPr/>
            </a:lvl1pPr>
          </a:lstStyle>
          <a:p>
            <a:pPr lvl="0"/>
            <a:fld id="{D1711769-1337-48D5-9588-C671E1B71BC8}" type="datetime1">
              <a:rPr lang="hr-HR"/>
              <a:pPr lvl="0"/>
              <a:t>4.3.2018.</a:t>
            </a:fld>
            <a:endParaRPr lang="hr-BA"/>
          </a:p>
        </p:txBody>
      </p:sp>
      <p:sp>
        <p:nvSpPr>
          <p:cNvPr id="4" name="Rezervirano mjesto broja slajda 4"/>
          <p:cNvSpPr txBox="1">
            <a:spLocks noGrp="1"/>
          </p:cNvSpPr>
          <p:nvPr>
            <p:ph type="sldNum" sz="quarter" idx="8"/>
          </p:nvPr>
        </p:nvSpPr>
        <p:spPr/>
        <p:txBody>
          <a:bodyPr/>
          <a:lstStyle>
            <a:lvl1pPr>
              <a:defRPr/>
            </a:lvl1pPr>
          </a:lstStyle>
          <a:p>
            <a:pPr lvl="0"/>
            <a:fld id="{0EC2BA15-6D4B-442F-AC47-2994672DDACC}" type="slidenum">
              <a:t>‹#›</a:t>
            </a:fld>
            <a:endParaRPr lang="hr-BA"/>
          </a:p>
        </p:txBody>
      </p:sp>
      <p:sp>
        <p:nvSpPr>
          <p:cNvPr id="5" name="Pravokutnik 5"/>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6"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7"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34779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txBox="1">
            <a:spLocks noGrp="1"/>
          </p:cNvSpPr>
          <p:nvPr>
            <p:ph type="dt" sz="half" idx="7"/>
          </p:nvPr>
        </p:nvSpPr>
        <p:spPr/>
        <p:txBody>
          <a:bodyPr/>
          <a:lstStyle>
            <a:lvl1pPr>
              <a:defRPr/>
            </a:lvl1pPr>
          </a:lstStyle>
          <a:p>
            <a:pPr lvl="0"/>
            <a:fld id="{0B211E54-380E-496A-88DC-31B824E5E0FD}" type="datetime1">
              <a:rPr lang="hr-HR"/>
              <a:pPr lvl="0"/>
              <a:t>4.3.2018.</a:t>
            </a:fld>
            <a:endParaRPr lang="hr-BA"/>
          </a:p>
        </p:txBody>
      </p:sp>
      <p:sp>
        <p:nvSpPr>
          <p:cNvPr id="3" name="Rezervirano mjesto broja slajda 3"/>
          <p:cNvSpPr txBox="1">
            <a:spLocks noGrp="1"/>
          </p:cNvSpPr>
          <p:nvPr>
            <p:ph type="sldNum" sz="quarter" idx="8"/>
          </p:nvPr>
        </p:nvSpPr>
        <p:spPr/>
        <p:txBody>
          <a:bodyPr/>
          <a:lstStyle>
            <a:lvl1pPr>
              <a:defRPr/>
            </a:lvl1pPr>
          </a:lstStyle>
          <a:p>
            <a:pPr lvl="0"/>
            <a:fld id="{CFD86226-77A6-443C-984E-D75AFE3BCB72}" type="slidenum">
              <a:t>‹#›</a:t>
            </a:fld>
            <a:endParaRPr lang="hr-BA"/>
          </a:p>
        </p:txBody>
      </p:sp>
      <p:sp>
        <p:nvSpPr>
          <p:cNvPr id="4" name="Pravokutnik 4"/>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5"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6"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94831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457200"/>
            <a:ext cx="3932240" cy="1600200"/>
          </a:xfrm>
        </p:spPr>
        <p:txBody>
          <a:bodyPr anchor="b"/>
          <a:lstStyle>
            <a:lvl1pPr>
              <a:defRPr sz="3200"/>
            </a:lvl1pPr>
          </a:lstStyle>
          <a:p>
            <a:pPr lvl="0"/>
            <a:r>
              <a:rPr lang="hr-HR"/>
              <a:t>Uredite stil naslova matrice</a:t>
            </a:r>
            <a:endParaRPr lang="hr-BA"/>
          </a:p>
        </p:txBody>
      </p:sp>
      <p:sp>
        <p:nvSpPr>
          <p:cNvPr id="3" name="Rezervirano mjesto sadržaja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teksta 3"/>
          <p:cNvSpPr txBox="1">
            <a:spLocks noGrp="1"/>
          </p:cNvSpPr>
          <p:nvPr>
            <p:ph type="body" idx="2"/>
          </p:nvPr>
        </p:nvSpPr>
        <p:spPr>
          <a:xfrm>
            <a:off x="839784" y="2057400"/>
            <a:ext cx="3932240" cy="3811584"/>
          </a:xfrm>
        </p:spPr>
        <p:txBody>
          <a:bodyPr/>
          <a:lstStyle>
            <a:lvl1pPr marL="0" indent="0">
              <a:buNone/>
              <a:defRPr sz="1600"/>
            </a:lvl1pPr>
          </a:lstStyle>
          <a:p>
            <a:pPr lvl="0"/>
            <a:r>
              <a:rPr lang="hr-HR"/>
              <a:t>Uredite stilove teksta matrice</a:t>
            </a:r>
          </a:p>
        </p:txBody>
      </p:sp>
      <p:sp>
        <p:nvSpPr>
          <p:cNvPr id="5" name="Rezervirano mjesto datuma 4"/>
          <p:cNvSpPr txBox="1">
            <a:spLocks noGrp="1"/>
          </p:cNvSpPr>
          <p:nvPr>
            <p:ph type="dt" sz="half" idx="7"/>
          </p:nvPr>
        </p:nvSpPr>
        <p:spPr/>
        <p:txBody>
          <a:bodyPr/>
          <a:lstStyle>
            <a:lvl1pPr>
              <a:defRPr/>
            </a:lvl1pPr>
          </a:lstStyle>
          <a:p>
            <a:pPr lvl="0"/>
            <a:fld id="{D1CA9BA0-B9A9-4147-82B9-E3CD2F382DF0}" type="datetime1">
              <a:rPr lang="hr-HR"/>
              <a:pPr lvl="0"/>
              <a:t>4.3.2018.</a:t>
            </a:fld>
            <a:endParaRPr lang="hr-BA"/>
          </a:p>
        </p:txBody>
      </p:sp>
      <p:sp>
        <p:nvSpPr>
          <p:cNvPr id="6" name="Rezervirano mjesto broja slajda 6"/>
          <p:cNvSpPr txBox="1">
            <a:spLocks noGrp="1"/>
          </p:cNvSpPr>
          <p:nvPr>
            <p:ph type="sldNum" sz="quarter" idx="8"/>
          </p:nvPr>
        </p:nvSpPr>
        <p:spPr/>
        <p:txBody>
          <a:bodyPr/>
          <a:lstStyle>
            <a:lvl1pPr>
              <a:defRPr/>
            </a:lvl1pPr>
          </a:lstStyle>
          <a:p>
            <a:pPr lvl="0"/>
            <a:fld id="{3252539D-C4DC-482F-8C0D-A9E36A001270}" type="slidenum">
              <a:t>‹#›</a:t>
            </a:fld>
            <a:endParaRPr lang="hr-BA"/>
          </a:p>
        </p:txBody>
      </p:sp>
      <p:sp>
        <p:nvSpPr>
          <p:cNvPr id="7" name="Pravokutnik 7"/>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8"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9"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18370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457200"/>
            <a:ext cx="3932240" cy="1600200"/>
          </a:xfrm>
        </p:spPr>
        <p:txBody>
          <a:bodyPr anchor="b"/>
          <a:lstStyle>
            <a:lvl1pPr>
              <a:defRPr sz="3200"/>
            </a:lvl1pPr>
          </a:lstStyle>
          <a:p>
            <a:pPr lvl="0"/>
            <a:r>
              <a:rPr lang="hr-HR"/>
              <a:t>Uredite stil naslova matrice</a:t>
            </a:r>
            <a:endParaRPr lang="hr-BA"/>
          </a:p>
        </p:txBody>
      </p:sp>
      <p:sp>
        <p:nvSpPr>
          <p:cNvPr id="3" name="Rezervirano mjesto slike 2"/>
          <p:cNvSpPr txBox="1">
            <a:spLocks noGrp="1"/>
          </p:cNvSpPr>
          <p:nvPr>
            <p:ph type="pic" idx="1"/>
          </p:nvPr>
        </p:nvSpPr>
        <p:spPr>
          <a:xfrm>
            <a:off x="5183184" y="987423"/>
            <a:ext cx="6172200" cy="4873623"/>
          </a:xfrm>
        </p:spPr>
        <p:txBody>
          <a:bodyPr/>
          <a:lstStyle>
            <a:lvl1pPr marL="0" indent="0">
              <a:buNone/>
              <a:defRPr sz="3200"/>
            </a:lvl1pPr>
          </a:lstStyle>
          <a:p>
            <a:pPr lvl="0"/>
            <a:r>
              <a:rPr lang="hr-HR"/>
              <a:t>Kliknite ikonu da biste dodali  sliku</a:t>
            </a:r>
            <a:endParaRPr lang="hr-BA"/>
          </a:p>
        </p:txBody>
      </p:sp>
      <p:sp>
        <p:nvSpPr>
          <p:cNvPr id="4" name="Rezervirano mjesto teksta 3"/>
          <p:cNvSpPr txBox="1">
            <a:spLocks noGrp="1"/>
          </p:cNvSpPr>
          <p:nvPr>
            <p:ph type="body" idx="2"/>
          </p:nvPr>
        </p:nvSpPr>
        <p:spPr>
          <a:xfrm>
            <a:off x="839784" y="2057400"/>
            <a:ext cx="3932240" cy="3811584"/>
          </a:xfrm>
        </p:spPr>
        <p:txBody>
          <a:bodyPr/>
          <a:lstStyle>
            <a:lvl1pPr marL="0" indent="0">
              <a:buNone/>
              <a:defRPr sz="1600"/>
            </a:lvl1pPr>
          </a:lstStyle>
          <a:p>
            <a:pPr lvl="0"/>
            <a:r>
              <a:rPr lang="hr-HR"/>
              <a:t>Uredite stilove teksta matrice</a:t>
            </a:r>
          </a:p>
        </p:txBody>
      </p:sp>
      <p:sp>
        <p:nvSpPr>
          <p:cNvPr id="5" name="Rezervirano mjesto datuma 4"/>
          <p:cNvSpPr txBox="1">
            <a:spLocks noGrp="1"/>
          </p:cNvSpPr>
          <p:nvPr>
            <p:ph type="dt" sz="half" idx="7"/>
          </p:nvPr>
        </p:nvSpPr>
        <p:spPr/>
        <p:txBody>
          <a:bodyPr/>
          <a:lstStyle>
            <a:lvl1pPr>
              <a:defRPr/>
            </a:lvl1pPr>
          </a:lstStyle>
          <a:p>
            <a:pPr lvl="0"/>
            <a:fld id="{B06EC582-BB8B-458B-B09E-3AAC54FD7F89}" type="datetime1">
              <a:rPr lang="hr-HR"/>
              <a:pPr lvl="0"/>
              <a:t>4.3.2018.</a:t>
            </a:fld>
            <a:endParaRPr lang="hr-BA"/>
          </a:p>
        </p:txBody>
      </p:sp>
      <p:sp>
        <p:nvSpPr>
          <p:cNvPr id="6" name="Rezervirano mjesto broja slajda 6"/>
          <p:cNvSpPr txBox="1">
            <a:spLocks noGrp="1"/>
          </p:cNvSpPr>
          <p:nvPr>
            <p:ph type="sldNum" sz="quarter" idx="8"/>
          </p:nvPr>
        </p:nvSpPr>
        <p:spPr/>
        <p:txBody>
          <a:bodyPr/>
          <a:lstStyle>
            <a:lvl1pPr>
              <a:defRPr/>
            </a:lvl1pPr>
          </a:lstStyle>
          <a:p>
            <a:pPr lvl="0"/>
            <a:fld id="{4DD3C073-F4AD-498A-916E-4620354E02B7}" type="slidenum">
              <a:t>‹#›</a:t>
            </a:fld>
            <a:endParaRPr lang="hr-BA"/>
          </a:p>
        </p:txBody>
      </p:sp>
      <p:sp>
        <p:nvSpPr>
          <p:cNvPr id="7" name="Pravokutnik 7"/>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hr-HR" sz="1750" b="1" i="0" u="none" strike="noStrike" kern="1200" cap="none" spc="0" baseline="0" dirty="0" smtClean="0">
                <a:solidFill>
                  <a:srgbClr val="FFFFFF"/>
                </a:solidFill>
                <a:effectLst>
                  <a:outerShdw dist="38096" dir="2700000">
                    <a:srgbClr val="000000"/>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endParaRPr lang="hr-BA" sz="1750" b="0" i="0" u="none" strike="noStrike" kern="1200" cap="none" spc="0" baseline="0" dirty="0">
              <a:solidFill>
                <a:srgbClr val="FFFFFF"/>
              </a:solidFill>
              <a:effectLst>
                <a:outerShdw dist="38096" dir="2700000">
                  <a:srgbClr val="000000"/>
                </a:outerShdw>
              </a:effectLst>
              <a:uFillTx/>
              <a:latin typeface="Calibri" pitchFamily="34"/>
              <a:ea typeface="Calibri" pitchFamily="34"/>
              <a:cs typeface="Times New Roman" pitchFamily="18"/>
            </a:endParaRPr>
          </a:p>
        </p:txBody>
      </p:sp>
      <p:pic>
        <p:nvPicPr>
          <p:cNvPr id="8"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9"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79894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naslova 1"/>
          <p:cNvSpPr txBox="1">
            <a:spLocks noGrp="1"/>
          </p:cNvSpPr>
          <p:nvPr>
            <p:ph type="title"/>
          </p:nvPr>
        </p:nvSpPr>
        <p:spPr>
          <a:xfrm>
            <a:off x="838203" y="955712"/>
            <a:ext cx="10515600" cy="860358"/>
          </a:xfrm>
          <a:prstGeom prst="rect">
            <a:avLst/>
          </a:prstGeom>
          <a:noFill/>
          <a:ln>
            <a:noFill/>
          </a:ln>
        </p:spPr>
        <p:txBody>
          <a:bodyPr vert="horz" wrap="square" lIns="91440" tIns="45720" rIns="91440" bIns="45720" anchor="ctr" anchorCtr="0" compatLnSpc="1">
            <a:noAutofit/>
          </a:bodyPr>
          <a:lstStyle/>
          <a:p>
            <a:pPr lvl="0"/>
            <a:r>
              <a:rPr lang="hr-HR"/>
              <a:t>Uredite stil naslova matrice</a:t>
            </a:r>
            <a:endParaRPr lang="hr-BA"/>
          </a:p>
        </p:txBody>
      </p:sp>
      <p:sp>
        <p:nvSpPr>
          <p:cNvPr id="3" name="Rezervirano mjesto teksta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898989"/>
                </a:solidFill>
                <a:uFillTx/>
                <a:latin typeface="Calibri"/>
              </a:defRPr>
            </a:lvl1pPr>
          </a:lstStyle>
          <a:p>
            <a:pPr lvl="0"/>
            <a:fld id="{C61A9B3F-D007-423E-8F33-F0E9250BE18C}" type="datetime1">
              <a:rPr lang="hr-HR"/>
              <a:pPr lvl="0"/>
              <a:t>4.3.2018.</a:t>
            </a:fld>
            <a:endParaRPr lang="hr-BA"/>
          </a:p>
        </p:txBody>
      </p:sp>
      <p:sp>
        <p:nvSpPr>
          <p:cNvPr id="5" name="Rezervirano mjesto broja slajda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hr-BA" sz="1200" b="0" i="0" u="none" strike="noStrike" kern="1200" cap="none" spc="0" baseline="0">
                <a:solidFill>
                  <a:srgbClr val="898989"/>
                </a:solidFill>
                <a:uFillTx/>
                <a:latin typeface="Calibri"/>
              </a:defRPr>
            </a:lvl1pPr>
          </a:lstStyle>
          <a:p>
            <a:pPr lvl="0"/>
            <a:fld id="{AC9F66CE-A19D-4515-B9E3-BBDFD975ED7F}" type="slidenum">
              <a:t>‹#›</a:t>
            </a:fld>
            <a:endParaRPr lang="hr-B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hr-HR" sz="4400" b="1" i="0" u="none" strike="noStrike" kern="1200" cap="none" spc="0" baseline="0">
          <a:solidFill>
            <a:srgbClr val="254275"/>
          </a:solidFill>
          <a:uFillTx/>
          <a:latin typeface="Calibri"/>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hr-HR" sz="2800" b="0" i="0" u="none" strike="noStrike" kern="1200" cap="none" spc="0" baseline="0">
          <a:solidFill>
            <a:srgbClr val="0070C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hr-HR" sz="2400" b="0" i="0" u="none" strike="noStrike" kern="1200" cap="none" spc="0" baseline="0">
          <a:solidFill>
            <a:srgbClr val="0070C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hr-HR" sz="2000" b="0" i="0" u="none" strike="noStrike" kern="1200" cap="none" spc="0" baseline="0">
          <a:solidFill>
            <a:srgbClr val="0070C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c.europa.eu/programmes/erasmus-plus/projects/eplus-project-details/#project/9cf07af0-5df4-42ed-8ad0-bdf81e8bd204"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c.europa.e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bestsdi.eu/" TargetMode="External"/><Relationship Id="rId3" Type="http://schemas.openxmlformats.org/officeDocument/2006/relationships/hyperlink" Target="https://www.researchgate.net/project/BESTSDI-Western-Balkans-Academic-Education-Evolution-and-Professionals-Sustainable-Training-for-Spatial-Data-Infrastructures" TargetMode="External"/><Relationship Id="rId7" Type="http://schemas.openxmlformats.org/officeDocument/2006/relationships/hyperlink" Target="https://www.linkedin.com/groups/13544580/" TargetMode="External"/><Relationship Id="rId12" Type="http://schemas.openxmlformats.org/officeDocument/2006/relationships/image" Target="../media/image16.png"/><Relationship Id="rId2" Type="http://schemas.openxmlformats.org/officeDocument/2006/relationships/hyperlink" Target="http://www.bestsdi.eu/"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bestsdi.eu/wp-content/uploads/2017/08/BESTSDI-newsletter_No.01.pdf" TargetMode="External"/><Relationship Id="rId5" Type="http://schemas.openxmlformats.org/officeDocument/2006/relationships/hyperlink" Target="https://www.facebook.com/BESTSDI-project-323509218028247/"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twitter.com/hashtag/bestsdi" TargetMode="External"/><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mailto:info@bestsdi.eu" TargetMode="External"/><Relationship Id="rId7" Type="http://schemas.openxmlformats.org/officeDocument/2006/relationships/image" Target="../media/image21.png"/><Relationship Id="rId2" Type="http://schemas.openxmlformats.org/officeDocument/2006/relationships/hyperlink" Target="http://www.bestsdi.eu/"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slov 1"/>
          <p:cNvSpPr txBox="1">
            <a:spLocks noGrp="1"/>
          </p:cNvSpPr>
          <p:nvPr>
            <p:ph type="ctrTitle"/>
          </p:nvPr>
        </p:nvSpPr>
        <p:spPr>
          <a:xfrm>
            <a:off x="1487491" y="3024533"/>
            <a:ext cx="9144000" cy="1477893"/>
          </a:xfrm>
        </p:spPr>
        <p:txBody>
          <a:bodyPr/>
          <a:lstStyle/>
          <a:p>
            <a:pPr lvl="0"/>
            <a:r>
              <a:rPr lang="hr-HR" sz="4800" dirty="0"/>
              <a:t>Erasmus+ Ka2 CBHE</a:t>
            </a:r>
            <a:br>
              <a:rPr lang="hr-HR" sz="4800" dirty="0"/>
            </a:br>
            <a:r>
              <a:rPr lang="hr-HR" sz="4800" dirty="0"/>
              <a:t>BESTSDI Project</a:t>
            </a:r>
          </a:p>
        </p:txBody>
      </p:sp>
      <p:sp>
        <p:nvSpPr>
          <p:cNvPr id="3" name="Podnaslov 2"/>
          <p:cNvSpPr txBox="1">
            <a:spLocks noGrp="1"/>
          </p:cNvSpPr>
          <p:nvPr>
            <p:ph type="subTitle" idx="1"/>
          </p:nvPr>
        </p:nvSpPr>
        <p:spPr>
          <a:xfrm>
            <a:off x="983633" y="5832671"/>
            <a:ext cx="2915704" cy="619540"/>
          </a:xfrm>
        </p:spPr>
        <p:txBody>
          <a:bodyPr/>
          <a:lstStyle/>
          <a:p>
            <a:pPr lvl="0"/>
            <a:r>
              <a:rPr lang="hr-HR" sz="2400" smtClean="0"/>
              <a:t>Prof.dr Emina </a:t>
            </a:r>
            <a:r>
              <a:rPr lang="hr-HR" sz="2400" dirty="0"/>
              <a:t>Hadžić</a:t>
            </a:r>
          </a:p>
        </p:txBody>
      </p:sp>
      <p:sp>
        <p:nvSpPr>
          <p:cNvPr id="4" name="Podnaslov 2">
            <a:extLst>
              <a:ext uri="{FF2B5EF4-FFF2-40B4-BE49-F238E27FC236}">
                <a16:creationId xmlns="" xmlns:a16="http://schemas.microsoft.com/office/drawing/2014/main" id="{621C273D-AFD5-427F-8DF4-A902D73CC083}"/>
              </a:ext>
            </a:extLst>
          </p:cNvPr>
          <p:cNvSpPr txBox="1">
            <a:spLocks/>
          </p:cNvSpPr>
          <p:nvPr/>
        </p:nvSpPr>
        <p:spPr>
          <a:xfrm>
            <a:off x="4288971" y="5633752"/>
            <a:ext cx="6973957" cy="818459"/>
          </a:xfrm>
          <a:prstGeom prst="rect">
            <a:avLst/>
          </a:prstGeom>
          <a:noFill/>
          <a:ln>
            <a:noFill/>
          </a:ln>
        </p:spPr>
        <p:txBody>
          <a:bodyPr vert="horz" wrap="square" lIns="91440" tIns="45720" rIns="91440" bIns="45720" anchor="t" anchorCtr="1" compatLnSpc="1">
            <a:noAutofit/>
          </a:bodyPr>
          <a:lstStyle>
            <a:lvl1pPr marL="0" marR="0" lvl="0" indent="0" algn="ctr" defTabSz="914400" rtl="0" fontAlgn="auto" hangingPunct="1">
              <a:lnSpc>
                <a:spcPct val="90000"/>
              </a:lnSpc>
              <a:spcBef>
                <a:spcPts val="1000"/>
              </a:spcBef>
              <a:spcAft>
                <a:spcPts val="0"/>
              </a:spcAft>
              <a:buSzPct val="100000"/>
              <a:buFont typeface="Arial" pitchFamily="34"/>
              <a:buNone/>
              <a:tabLst/>
              <a:defRPr lang="hr-HR" sz="3600" b="1" i="0" u="none" strike="noStrike" kern="1200" cap="none" spc="0" baseline="0">
                <a:solidFill>
                  <a:srgbClr val="254275"/>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hr-HR" sz="2400" b="0" i="0" u="none" strike="noStrike" kern="1200" cap="none" spc="0" baseline="0">
                <a:solidFill>
                  <a:srgbClr val="0070C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hr-HR" sz="2000" b="0" i="0" u="none" strike="noStrike" kern="1200" cap="none" spc="0" baseline="0">
                <a:solidFill>
                  <a:srgbClr val="0070C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hr-BA" sz="2400" dirty="0"/>
              <a:t>Event: </a:t>
            </a:r>
            <a:r>
              <a:rPr lang="hr-BA" sz="2400" dirty="0"/>
              <a:t>NatRisk, </a:t>
            </a:r>
            <a:r>
              <a:rPr lang="sr-Latn-BA" sz="2400" dirty="0"/>
              <a:t>Interproject </a:t>
            </a:r>
            <a:r>
              <a:rPr lang="sr-Latn-BA" sz="2400" dirty="0"/>
              <a:t>coaching meetings </a:t>
            </a:r>
            <a:endParaRPr lang="sr-Latn-BA" sz="2400" dirty="0" smtClean="0"/>
          </a:p>
          <a:p>
            <a:pPr algn="l"/>
            <a:r>
              <a:rPr lang="sr-Latn-BA" sz="2400" dirty="0" smtClean="0"/>
              <a:t>Date: </a:t>
            </a:r>
            <a:r>
              <a:rPr lang="en-GB" sz="2400" dirty="0"/>
              <a:t>7th to 8th March 2018 </a:t>
            </a:r>
            <a:endParaRPr lang="bs-Latn-BA" sz="2400" dirty="0"/>
          </a:p>
          <a:p>
            <a:pPr algn="l"/>
            <a:endParaRPr lang="hr-BA" sz="2400" b="0" dirty="0">
              <a:solidFill>
                <a:srgbClr val="FF0000"/>
              </a:solidFill>
            </a:endParaRPr>
          </a:p>
          <a:p>
            <a:pPr algn="l"/>
            <a:r>
              <a:rPr lang="hr-BA" sz="2400" b="0" dirty="0"/>
              <a:t>Datum: </a:t>
            </a:r>
            <a:r>
              <a:rPr lang="hr-BA" sz="2400" b="0" dirty="0">
                <a:solidFill>
                  <a:srgbClr val="FF0000"/>
                </a:solidFill>
              </a:rPr>
              <a:t>05.03.2018</a:t>
            </a:r>
            <a:r>
              <a:rPr lang="hr-BA" sz="2400" b="0" dirty="0"/>
              <a:t>.</a:t>
            </a:r>
          </a:p>
          <a:p>
            <a:endParaRPr lang="hr-BA" sz="2400" b="0" dirty="0">
              <a:highlight>
                <a:srgbClr val="FFFF00"/>
              </a:high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partners</a:t>
            </a:r>
          </a:p>
        </p:txBody>
      </p:sp>
      <p:sp>
        <p:nvSpPr>
          <p:cNvPr id="3" name="Content Placeholder 2"/>
          <p:cNvSpPr txBox="1">
            <a:spLocks noGrp="1"/>
          </p:cNvSpPr>
          <p:nvPr>
            <p:ph idx="1"/>
          </p:nvPr>
        </p:nvSpPr>
        <p:spPr/>
        <p:txBody>
          <a:bodyPr/>
          <a:lstStyle/>
          <a:p>
            <a:pPr marL="0" lvl="0" indent="0">
              <a:buNone/>
            </a:pPr>
            <a:r>
              <a:rPr lang="hr-HR" b="1" dirty="0"/>
              <a:t>Partner </a:t>
            </a:r>
            <a:r>
              <a:rPr lang="hr-HR" b="1" dirty="0" err="1"/>
              <a:t>countries</a:t>
            </a:r>
            <a:r>
              <a:rPr lang="hr-HR" b="1" dirty="0"/>
              <a:t>:</a:t>
            </a:r>
          </a:p>
          <a:p>
            <a:pPr lvl="1"/>
            <a:r>
              <a:rPr lang="en-GB" dirty="0" err="1"/>
              <a:t>Javna</a:t>
            </a:r>
            <a:r>
              <a:rPr lang="en-GB" dirty="0"/>
              <a:t> </a:t>
            </a:r>
            <a:r>
              <a:rPr lang="en-GB" dirty="0" err="1"/>
              <a:t>Ustanova</a:t>
            </a:r>
            <a:r>
              <a:rPr lang="en-GB" dirty="0"/>
              <a:t> </a:t>
            </a:r>
            <a:r>
              <a:rPr lang="en-GB" dirty="0" err="1"/>
              <a:t>Univerzitet</a:t>
            </a:r>
            <a:r>
              <a:rPr lang="en-GB" dirty="0"/>
              <a:t> u </a:t>
            </a:r>
            <a:r>
              <a:rPr lang="en-GB" dirty="0" err="1"/>
              <a:t>Tuzli</a:t>
            </a:r>
            <a:r>
              <a:rPr lang="en-GB" dirty="0"/>
              <a:t> </a:t>
            </a:r>
            <a:r>
              <a:rPr lang="en-GB" dirty="0" err="1"/>
              <a:t>Universitas</a:t>
            </a:r>
            <a:r>
              <a:rPr lang="en-GB" dirty="0"/>
              <a:t> </a:t>
            </a:r>
            <a:r>
              <a:rPr lang="en-GB" dirty="0" err="1"/>
              <a:t>Studiorum</a:t>
            </a:r>
            <a:r>
              <a:rPr lang="en-GB" dirty="0"/>
              <a:t> Tuzla (University of Tuzla) </a:t>
            </a:r>
            <a:r>
              <a:rPr lang="en-GB" dirty="0" smtClean="0"/>
              <a:t>–</a:t>
            </a:r>
            <a:r>
              <a:rPr lang="hr-HR" dirty="0" smtClean="0"/>
              <a:t> </a:t>
            </a:r>
            <a:r>
              <a:rPr lang="en-GB" dirty="0" smtClean="0"/>
              <a:t>Bosnia </a:t>
            </a:r>
            <a:r>
              <a:rPr lang="en-GB" dirty="0"/>
              <a:t>and Herzegovina </a:t>
            </a:r>
            <a:endParaRPr lang="hr-HR" dirty="0"/>
          </a:p>
          <a:p>
            <a:pPr lvl="1"/>
            <a:r>
              <a:rPr lang="hr-HR" dirty="0"/>
              <a:t>U</a:t>
            </a:r>
            <a:r>
              <a:rPr lang="en-GB" dirty="0" err="1"/>
              <a:t>niversiteti</a:t>
            </a:r>
            <a:r>
              <a:rPr lang="en-GB" dirty="0"/>
              <a:t> </a:t>
            </a:r>
            <a:r>
              <a:rPr lang="en-GB" dirty="0" err="1"/>
              <a:t>Nderkombetar</a:t>
            </a:r>
            <a:r>
              <a:rPr lang="en-GB" dirty="0"/>
              <a:t> per </a:t>
            </a:r>
            <a:r>
              <a:rPr lang="en-GB" dirty="0" err="1"/>
              <a:t>Biznes</a:t>
            </a:r>
            <a:r>
              <a:rPr lang="en-GB" dirty="0"/>
              <a:t> </a:t>
            </a:r>
            <a:r>
              <a:rPr lang="en-GB" dirty="0" err="1"/>
              <a:t>dhe</a:t>
            </a:r>
            <a:r>
              <a:rPr lang="en-GB" dirty="0"/>
              <a:t> </a:t>
            </a:r>
            <a:r>
              <a:rPr lang="en-GB" dirty="0" err="1"/>
              <a:t>Tehknologji</a:t>
            </a:r>
            <a:r>
              <a:rPr lang="en-GB" dirty="0"/>
              <a:t> UBT (University for Business and Technology – UBT) </a:t>
            </a:r>
            <a:r>
              <a:rPr lang="en-GB" dirty="0" smtClean="0"/>
              <a:t>– </a:t>
            </a:r>
            <a:r>
              <a:rPr lang="en-GB" dirty="0"/>
              <a:t>Kosovo</a:t>
            </a:r>
            <a:endParaRPr lang="hr-HR" dirty="0"/>
          </a:p>
          <a:p>
            <a:pPr lvl="1"/>
            <a:r>
              <a:rPr lang="en-GB" dirty="0" err="1"/>
              <a:t>Javna</a:t>
            </a:r>
            <a:r>
              <a:rPr lang="en-GB" dirty="0"/>
              <a:t> </a:t>
            </a:r>
            <a:r>
              <a:rPr lang="en-GB" dirty="0" err="1"/>
              <a:t>ustanova</a:t>
            </a:r>
            <a:r>
              <a:rPr lang="en-GB" dirty="0"/>
              <a:t> </a:t>
            </a:r>
            <a:r>
              <a:rPr lang="en-GB" dirty="0" err="1"/>
              <a:t>Univerzitet</a:t>
            </a:r>
            <a:r>
              <a:rPr lang="en-GB" dirty="0"/>
              <a:t> </a:t>
            </a:r>
            <a:r>
              <a:rPr lang="en-GB" dirty="0" err="1"/>
              <a:t>Crne</a:t>
            </a:r>
            <a:r>
              <a:rPr lang="en-GB" dirty="0"/>
              <a:t> Gore Podgorica (</a:t>
            </a:r>
            <a:r>
              <a:rPr lang="en-GB" dirty="0" err="1"/>
              <a:t>Unviersity</a:t>
            </a:r>
            <a:r>
              <a:rPr lang="en-GB" dirty="0"/>
              <a:t> of Montenegro) </a:t>
            </a:r>
            <a:r>
              <a:rPr lang="en-GB" dirty="0" smtClean="0"/>
              <a:t>–Montenegro</a:t>
            </a:r>
            <a:endParaRPr lang="hr-HR" dirty="0"/>
          </a:p>
          <a:p>
            <a:pPr lvl="1"/>
            <a:r>
              <a:rPr lang="en-GB" dirty="0" err="1"/>
              <a:t>Unvierzitet</a:t>
            </a:r>
            <a:r>
              <a:rPr lang="en-GB" dirty="0"/>
              <a:t> u </a:t>
            </a:r>
            <a:r>
              <a:rPr lang="en-GB" dirty="0" err="1"/>
              <a:t>Beogradu</a:t>
            </a:r>
            <a:r>
              <a:rPr lang="en-GB" dirty="0"/>
              <a:t> (University of Belgrade) – </a:t>
            </a:r>
            <a:r>
              <a:rPr lang="en-GB" dirty="0" smtClean="0"/>
              <a:t>Serbia</a:t>
            </a:r>
            <a:endParaRPr lang="hr-HR" dirty="0"/>
          </a:p>
          <a:p>
            <a:pPr lvl="1"/>
            <a:r>
              <a:rPr lang="en-GB" dirty="0" err="1"/>
              <a:t>Univerzitet</a:t>
            </a:r>
            <a:r>
              <a:rPr lang="en-GB" dirty="0"/>
              <a:t> u </a:t>
            </a:r>
            <a:r>
              <a:rPr lang="en-GB" dirty="0" err="1"/>
              <a:t>Novom</a:t>
            </a:r>
            <a:r>
              <a:rPr lang="en-GB" dirty="0"/>
              <a:t> </a:t>
            </a:r>
            <a:r>
              <a:rPr lang="en-GB" dirty="0" err="1"/>
              <a:t>Sadu</a:t>
            </a:r>
            <a:r>
              <a:rPr lang="en-GB" dirty="0"/>
              <a:t> (University of Novi Sad) </a:t>
            </a:r>
            <a:r>
              <a:rPr lang="en-GB" dirty="0" smtClean="0"/>
              <a:t>–</a:t>
            </a:r>
            <a:r>
              <a:rPr lang="hr-HR" dirty="0" smtClean="0"/>
              <a:t> </a:t>
            </a:r>
            <a:r>
              <a:rPr lang="en-GB" dirty="0" smtClean="0"/>
              <a:t>Serbia</a:t>
            </a:r>
            <a:endParaRPr lang="hr-HR" dirty="0"/>
          </a:p>
          <a:p>
            <a:pPr lvl="1"/>
            <a:r>
              <a:rPr lang="en-GB" dirty="0" err="1"/>
              <a:t>Universiteti</a:t>
            </a:r>
            <a:r>
              <a:rPr lang="en-GB" dirty="0"/>
              <a:t> “</a:t>
            </a:r>
            <a:r>
              <a:rPr lang="en-GB" dirty="0" err="1"/>
              <a:t>Ukshin</a:t>
            </a:r>
            <a:r>
              <a:rPr lang="en-GB" dirty="0"/>
              <a:t> </a:t>
            </a:r>
            <a:r>
              <a:rPr lang="en-GB" dirty="0" err="1"/>
              <a:t>Hoti</a:t>
            </a:r>
            <a:r>
              <a:rPr lang="en-GB" dirty="0"/>
              <a:t>” ne Prizren (University of “</a:t>
            </a:r>
            <a:r>
              <a:rPr lang="en-GB" dirty="0" err="1"/>
              <a:t>Ukshin</a:t>
            </a:r>
            <a:r>
              <a:rPr lang="en-GB" dirty="0"/>
              <a:t> </a:t>
            </a:r>
            <a:r>
              <a:rPr lang="en-GB" dirty="0" err="1"/>
              <a:t>Hoti</a:t>
            </a:r>
            <a:r>
              <a:rPr lang="en-GB" dirty="0"/>
              <a:t>” in Prizren) </a:t>
            </a:r>
            <a:r>
              <a:rPr lang="en-GB" dirty="0" smtClean="0"/>
              <a:t>–</a:t>
            </a:r>
            <a:r>
              <a:rPr lang="hr-HR" dirty="0" smtClean="0"/>
              <a:t> </a:t>
            </a:r>
            <a:r>
              <a:rPr lang="en-GB" dirty="0" smtClean="0"/>
              <a:t>Kosovo</a:t>
            </a:r>
            <a:endParaRPr lang="hr-HR" dirty="0"/>
          </a:p>
          <a:p>
            <a:pPr lvl="0"/>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partners</a:t>
            </a:r>
          </a:p>
        </p:txBody>
      </p:sp>
      <p:sp>
        <p:nvSpPr>
          <p:cNvPr id="3" name="Content Placeholder 2"/>
          <p:cNvSpPr txBox="1">
            <a:spLocks noGrp="1"/>
          </p:cNvSpPr>
          <p:nvPr>
            <p:ph idx="1"/>
          </p:nvPr>
        </p:nvSpPr>
        <p:spPr/>
        <p:txBody>
          <a:bodyPr/>
          <a:lstStyle/>
          <a:p>
            <a:pPr marL="0" lvl="0" indent="0">
              <a:spcBef>
                <a:spcPts val="600"/>
              </a:spcBef>
              <a:buNone/>
            </a:pPr>
            <a:r>
              <a:rPr lang="hr-HR" b="1" dirty="0"/>
              <a:t>Associated </a:t>
            </a:r>
            <a:r>
              <a:rPr lang="hr-HR" b="1" dirty="0" err="1"/>
              <a:t>partners</a:t>
            </a:r>
            <a:r>
              <a:rPr lang="hr-HR" b="1" dirty="0"/>
              <a:t>:</a:t>
            </a:r>
          </a:p>
          <a:p>
            <a:pPr lvl="1">
              <a:spcBef>
                <a:spcPts val="600"/>
              </a:spcBef>
            </a:pPr>
            <a:r>
              <a:rPr lang="hr-HR" dirty="0"/>
              <a:t>Republička uprava za geodetske i imovinsko-pravne poslove Republike Srpske (</a:t>
            </a:r>
            <a:r>
              <a:rPr lang="en-GB" dirty="0"/>
              <a:t>Republic Administration for Geodetic and Property Affairs of </a:t>
            </a:r>
            <a:r>
              <a:rPr lang="en-GB" dirty="0" err="1"/>
              <a:t>Republika</a:t>
            </a:r>
            <a:r>
              <a:rPr lang="en-GB" dirty="0"/>
              <a:t> </a:t>
            </a:r>
            <a:r>
              <a:rPr lang="en-GB" dirty="0" err="1"/>
              <a:t>Srpska</a:t>
            </a:r>
            <a:r>
              <a:rPr lang="hr-HR" dirty="0"/>
              <a:t>) – </a:t>
            </a:r>
            <a:r>
              <a:rPr lang="hr-HR" dirty="0" smtClean="0"/>
              <a:t> Bosnia </a:t>
            </a:r>
            <a:r>
              <a:rPr lang="hr-HR" dirty="0"/>
              <a:t>and Herzegovina</a:t>
            </a:r>
          </a:p>
          <a:p>
            <a:pPr lvl="1">
              <a:spcBef>
                <a:spcPts val="600"/>
              </a:spcBef>
            </a:pPr>
            <a:r>
              <a:rPr lang="hr-HR" dirty="0"/>
              <a:t>Federalna uprava za geodetske i imovinsko-pravne poslove Federacije Bosne i Hercegovine (</a:t>
            </a:r>
            <a:r>
              <a:rPr lang="hr-HR" dirty="0" err="1"/>
              <a:t>Federal</a:t>
            </a:r>
            <a:r>
              <a:rPr lang="en-GB" dirty="0"/>
              <a:t> Administration for Geodetic and Property Affairs of </a:t>
            </a:r>
            <a:r>
              <a:rPr lang="hr-HR" dirty="0"/>
              <a:t>Federation of Bosnia and Herzegovina) – </a:t>
            </a:r>
            <a:r>
              <a:rPr lang="hr-HR" dirty="0" smtClean="0"/>
              <a:t> Bosnia </a:t>
            </a:r>
            <a:r>
              <a:rPr lang="hr-HR" dirty="0"/>
              <a:t>and Herzegovina</a:t>
            </a:r>
          </a:p>
          <a:p>
            <a:pPr lvl="1">
              <a:spcBef>
                <a:spcPts val="600"/>
              </a:spcBef>
            </a:pPr>
            <a:r>
              <a:rPr lang="hr-HR" dirty="0"/>
              <a:t>Agencija na katastar na </a:t>
            </a:r>
            <a:r>
              <a:rPr lang="hr-HR" dirty="0" err="1"/>
              <a:t>nedvižnosti</a:t>
            </a:r>
            <a:r>
              <a:rPr lang="hr-HR" dirty="0"/>
              <a:t> (</a:t>
            </a:r>
            <a:r>
              <a:rPr lang="en-GB" dirty="0"/>
              <a:t>Agency for Real Estate Cadastre</a:t>
            </a:r>
            <a:r>
              <a:rPr lang="hr-HR" dirty="0"/>
              <a:t>) </a:t>
            </a:r>
            <a:r>
              <a:rPr lang="hr-HR" dirty="0" smtClean="0"/>
              <a:t>–Macedonia</a:t>
            </a:r>
            <a:endParaRPr lang="hr-HR" dirty="0"/>
          </a:p>
          <a:p>
            <a:pPr lvl="1">
              <a:spcBef>
                <a:spcPts val="600"/>
              </a:spcBef>
            </a:pPr>
            <a:endParaRPr lang="hr-H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partners</a:t>
            </a:r>
          </a:p>
        </p:txBody>
      </p:sp>
      <p:sp>
        <p:nvSpPr>
          <p:cNvPr id="3" name="Content Placeholder 2"/>
          <p:cNvSpPr txBox="1">
            <a:spLocks noGrp="1"/>
          </p:cNvSpPr>
          <p:nvPr>
            <p:ph idx="1"/>
          </p:nvPr>
        </p:nvSpPr>
        <p:spPr>
          <a:xfrm>
            <a:off x="838203" y="1825627"/>
            <a:ext cx="4648197" cy="4351336"/>
          </a:xfrm>
        </p:spPr>
        <p:txBody>
          <a:bodyPr/>
          <a:lstStyle/>
          <a:p>
            <a:pPr marL="0" lvl="0" indent="0">
              <a:buNone/>
            </a:pPr>
            <a:r>
              <a:rPr lang="hr-HR" b="1" dirty="0" err="1"/>
              <a:t>Subcontractors</a:t>
            </a:r>
            <a:r>
              <a:rPr lang="hr-HR" b="1" dirty="0"/>
              <a:t>:</a:t>
            </a:r>
          </a:p>
          <a:p>
            <a:pPr lvl="1"/>
            <a:r>
              <a:rPr lang="hr-HR" dirty="0"/>
              <a:t>Lantmäteriet (Swedish National Mapping and Cadastre Authority) </a:t>
            </a:r>
            <a:r>
              <a:rPr lang="hr-HR" dirty="0" smtClean="0"/>
              <a:t>– Sweden</a:t>
            </a:r>
            <a:endParaRPr lang="hr-HR" dirty="0"/>
          </a:p>
          <a:p>
            <a:pPr lvl="1"/>
            <a:r>
              <a:rPr lang="hr-HR" dirty="0"/>
              <a:t>Novogit AB – </a:t>
            </a:r>
            <a:r>
              <a:rPr lang="hr-HR" dirty="0" smtClean="0"/>
              <a:t>Sweden</a:t>
            </a:r>
            <a:endParaRPr lang="hr-HR" dirty="0"/>
          </a:p>
        </p:txBody>
      </p:sp>
      <p:pic>
        <p:nvPicPr>
          <p:cNvPr id="4" name="Picture 3"/>
          <p:cNvPicPr>
            <a:picLocks noChangeAspect="1"/>
          </p:cNvPicPr>
          <p:nvPr/>
        </p:nvPicPr>
        <p:blipFill rotWithShape="1">
          <a:blip r:embed="rId2"/>
          <a:srcRect l="15046" t="14546" r="16244" b="13074"/>
          <a:stretch/>
        </p:blipFill>
        <p:spPr>
          <a:xfrm>
            <a:off x="5961413" y="867271"/>
            <a:ext cx="5890162" cy="49638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8173444" cy="6888105"/>
          </a:xfrm>
          <a:prstGeom prst="rect">
            <a:avLst/>
          </a:prstGeom>
        </p:spPr>
      </p:pic>
      <p:sp>
        <p:nvSpPr>
          <p:cNvPr id="7" name="Rectangle 6"/>
          <p:cNvSpPr/>
          <p:nvPr/>
        </p:nvSpPr>
        <p:spPr>
          <a:xfrm>
            <a:off x="8648054" y="6258461"/>
            <a:ext cx="3342468" cy="461665"/>
          </a:xfrm>
          <a:prstGeom prst="rect">
            <a:avLst/>
          </a:prstGeom>
        </p:spPr>
        <p:txBody>
          <a:bodyPr wrap="square">
            <a:spAutoFit/>
          </a:bodyPr>
          <a:lstStyle/>
          <a:p>
            <a:r>
              <a:rPr lang="hr-HR" sz="2400" dirty="0">
                <a:hlinkClick r:id="rId4"/>
              </a:rPr>
              <a:t>http</a:t>
            </a:r>
            <a:r>
              <a:rPr lang="hr-HR" sz="2400" dirty="0" smtClean="0">
                <a:hlinkClick r:id="rId4"/>
              </a:rPr>
              <a:t>://ec.europa.eu/</a:t>
            </a:r>
            <a:endParaRPr lang="hr-HR" sz="2400"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44339" y="212049"/>
            <a:ext cx="5946183" cy="3574583"/>
          </a:xfrm>
          <a:prstGeom prst="rect">
            <a:avLst/>
          </a:prstGeom>
        </p:spPr>
      </p:pic>
    </p:spTree>
    <p:extLst>
      <p:ext uri="{BB962C8B-B14F-4D97-AF65-F5344CB8AC3E}">
        <p14:creationId xmlns:p14="http://schemas.microsoft.com/office/powerpoint/2010/main" val="1857706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project activities</a:t>
            </a:r>
          </a:p>
        </p:txBody>
      </p:sp>
      <p:sp>
        <p:nvSpPr>
          <p:cNvPr id="3" name="Content Placeholder 2"/>
          <p:cNvSpPr txBox="1">
            <a:spLocks noGrp="1"/>
          </p:cNvSpPr>
          <p:nvPr>
            <p:ph idx="1"/>
          </p:nvPr>
        </p:nvSpPr>
        <p:spPr/>
        <p:txBody>
          <a:bodyPr/>
          <a:lstStyle/>
          <a:p>
            <a:pPr marL="0" lvl="0" indent="0">
              <a:buNone/>
            </a:pPr>
            <a:r>
              <a:rPr lang="hr-HR" dirty="0" err="1"/>
              <a:t>Work</a:t>
            </a:r>
            <a:r>
              <a:rPr lang="hr-HR" dirty="0"/>
              <a:t> </a:t>
            </a:r>
            <a:r>
              <a:rPr lang="hr-HR" dirty="0" err="1"/>
              <a:t>packages</a:t>
            </a:r>
            <a:r>
              <a:rPr lang="hr-HR" dirty="0"/>
              <a:t>:</a:t>
            </a:r>
          </a:p>
          <a:p>
            <a:pPr lvl="0"/>
            <a:r>
              <a:rPr lang="hr-HR" dirty="0"/>
              <a:t>WP1 – </a:t>
            </a:r>
            <a:r>
              <a:rPr lang="hr-HR" dirty="0" err="1"/>
              <a:t>Preparation</a:t>
            </a:r>
            <a:r>
              <a:rPr lang="hr-HR" dirty="0"/>
              <a:t> – </a:t>
            </a:r>
            <a:r>
              <a:rPr lang="hr-HR" dirty="0" err="1"/>
              <a:t>Specification</a:t>
            </a:r>
            <a:r>
              <a:rPr lang="hr-HR" dirty="0"/>
              <a:t> </a:t>
            </a:r>
            <a:r>
              <a:rPr lang="hr-HR" dirty="0" err="1"/>
              <a:t>of</a:t>
            </a:r>
            <a:r>
              <a:rPr lang="hr-HR" dirty="0"/>
              <a:t> </a:t>
            </a:r>
            <a:r>
              <a:rPr lang="hr-HR" dirty="0" err="1"/>
              <a:t>the</a:t>
            </a:r>
            <a:r>
              <a:rPr lang="hr-HR" dirty="0"/>
              <a:t> </a:t>
            </a:r>
            <a:r>
              <a:rPr lang="hr-HR" dirty="0" err="1"/>
              <a:t>core</a:t>
            </a:r>
            <a:r>
              <a:rPr lang="hr-HR" dirty="0"/>
              <a:t> </a:t>
            </a:r>
            <a:r>
              <a:rPr lang="hr-HR" dirty="0" err="1"/>
              <a:t>curriculum</a:t>
            </a:r>
            <a:endParaRPr lang="hr-HR" dirty="0"/>
          </a:p>
          <a:p>
            <a:pPr lvl="0"/>
            <a:r>
              <a:rPr lang="hr-HR" dirty="0"/>
              <a:t>WP2a – Development – Development </a:t>
            </a:r>
            <a:r>
              <a:rPr lang="hr-HR" dirty="0" err="1"/>
              <a:t>of</a:t>
            </a:r>
            <a:r>
              <a:rPr lang="hr-HR" dirty="0"/>
              <a:t> </a:t>
            </a:r>
            <a:r>
              <a:rPr lang="hr-HR" dirty="0" err="1"/>
              <a:t>curriculum</a:t>
            </a:r>
            <a:endParaRPr lang="hr-HR" dirty="0"/>
          </a:p>
          <a:p>
            <a:pPr lvl="0"/>
            <a:r>
              <a:rPr lang="hr-HR" dirty="0"/>
              <a:t>WP2b – Development – </a:t>
            </a:r>
            <a:r>
              <a:rPr lang="hr-HR" dirty="0" err="1"/>
              <a:t>Implementation</a:t>
            </a:r>
            <a:r>
              <a:rPr lang="hr-HR" dirty="0"/>
              <a:t> f </a:t>
            </a:r>
            <a:r>
              <a:rPr lang="hr-HR" dirty="0" err="1"/>
              <a:t>curriculum</a:t>
            </a:r>
            <a:endParaRPr lang="hr-HR" dirty="0"/>
          </a:p>
          <a:p>
            <a:pPr lvl="0"/>
            <a:r>
              <a:rPr lang="hr-HR" dirty="0"/>
              <a:t>WP3 – </a:t>
            </a:r>
            <a:r>
              <a:rPr lang="hr-HR" dirty="0" err="1"/>
              <a:t>Quality</a:t>
            </a:r>
            <a:r>
              <a:rPr lang="hr-HR" dirty="0"/>
              <a:t> Plan</a:t>
            </a:r>
          </a:p>
          <a:p>
            <a:pPr lvl="0"/>
            <a:r>
              <a:rPr lang="hr-HR" dirty="0"/>
              <a:t>WP4 – </a:t>
            </a:r>
            <a:r>
              <a:rPr lang="hr-HR" dirty="0" err="1"/>
              <a:t>Dissemination</a:t>
            </a:r>
            <a:r>
              <a:rPr lang="hr-HR" dirty="0"/>
              <a:t> &amp; </a:t>
            </a:r>
            <a:r>
              <a:rPr lang="hr-HR" dirty="0" err="1"/>
              <a:t>Expoitation</a:t>
            </a:r>
            <a:endParaRPr lang="hr-HR" dirty="0"/>
          </a:p>
          <a:p>
            <a:pPr lvl="0"/>
            <a:r>
              <a:rPr lang="hr-HR" dirty="0"/>
              <a:t>WP5 - Management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5" name="Rezervirano mjesto teksta 4">
            <a:extLst>
              <a:ext uri="{FF2B5EF4-FFF2-40B4-BE49-F238E27FC236}">
                <a16:creationId xmlns="" xmlns:a16="http://schemas.microsoft.com/office/drawing/2014/main" id="{A8409E85-7C0F-428E-83EC-BD53DEE7AE63}"/>
              </a:ext>
            </a:extLst>
          </p:cNvPr>
          <p:cNvSpPr>
            <a:spLocks noGrp="1"/>
          </p:cNvSpPr>
          <p:nvPr>
            <p:ph type="body" idx="1"/>
          </p:nvPr>
        </p:nvSpPr>
        <p:spPr>
          <a:xfrm>
            <a:off x="522553" y="892885"/>
            <a:ext cx="5359399" cy="823910"/>
          </a:xfrm>
        </p:spPr>
        <p:txBody>
          <a:bodyPr/>
          <a:lstStyle/>
          <a:p>
            <a:r>
              <a:rPr lang="en-GB" sz="2800" dirty="0">
                <a:solidFill>
                  <a:srgbClr val="002060"/>
                </a:solidFill>
              </a:rPr>
              <a:t>WP1 - Preparation</a:t>
            </a:r>
          </a:p>
        </p:txBody>
      </p:sp>
      <p:sp>
        <p:nvSpPr>
          <p:cNvPr id="3" name="Content Placeholder 2"/>
          <p:cNvSpPr txBox="1">
            <a:spLocks noGrp="1"/>
          </p:cNvSpPr>
          <p:nvPr>
            <p:ph idx="2"/>
          </p:nvPr>
        </p:nvSpPr>
        <p:spPr>
          <a:xfrm>
            <a:off x="522553" y="1916492"/>
            <a:ext cx="4984868" cy="3684583"/>
          </a:xfrm>
        </p:spPr>
        <p:txBody>
          <a:bodyPr/>
          <a:lstStyle/>
          <a:p>
            <a:pPr marL="0" lvl="1" indent="0">
              <a:spcBef>
                <a:spcPts val="1200"/>
              </a:spcBef>
              <a:buNone/>
            </a:pPr>
            <a:r>
              <a:rPr lang="en-GB" dirty="0"/>
              <a:t>1.1 – Current curriculum status</a:t>
            </a:r>
            <a:endParaRPr lang="hr-HR" dirty="0"/>
          </a:p>
          <a:p>
            <a:pPr marL="0" lvl="1" indent="0">
              <a:spcBef>
                <a:spcPts val="1200"/>
              </a:spcBef>
              <a:buNone/>
            </a:pPr>
            <a:r>
              <a:rPr lang="en-GB" dirty="0"/>
              <a:t>1.2 – Current learning material status</a:t>
            </a:r>
            <a:endParaRPr lang="hr-HR" dirty="0"/>
          </a:p>
          <a:p>
            <a:pPr marL="0" lvl="1" indent="0">
              <a:spcBef>
                <a:spcPts val="1200"/>
              </a:spcBef>
              <a:buNone/>
            </a:pPr>
            <a:r>
              <a:rPr lang="en-GB" dirty="0"/>
              <a:t>1.3 – Requirements analysis </a:t>
            </a:r>
            <a:endParaRPr lang="hr-HR" dirty="0"/>
          </a:p>
          <a:p>
            <a:pPr marL="0" lvl="1" indent="0">
              <a:spcBef>
                <a:spcPts val="1200"/>
              </a:spcBef>
              <a:buNone/>
            </a:pPr>
            <a:r>
              <a:rPr lang="en-GB" dirty="0"/>
              <a:t>1.4 – Specification of project curriculum</a:t>
            </a:r>
            <a:endParaRPr lang="hr-HR" dirty="0"/>
          </a:p>
          <a:p>
            <a:pPr marL="0" lvl="1" indent="0">
              <a:spcBef>
                <a:spcPts val="1200"/>
              </a:spcBef>
              <a:buNone/>
            </a:pPr>
            <a:r>
              <a:rPr lang="en-GB" dirty="0"/>
              <a:t>1.5 – Curriculum adaptation specification</a:t>
            </a:r>
            <a:endParaRPr lang="hr-HR" sz="2400" dirty="0"/>
          </a:p>
        </p:txBody>
      </p:sp>
      <p:sp>
        <p:nvSpPr>
          <p:cNvPr id="6" name="Rezervirano mjesto teksta 5">
            <a:extLst>
              <a:ext uri="{FF2B5EF4-FFF2-40B4-BE49-F238E27FC236}">
                <a16:creationId xmlns="" xmlns:a16="http://schemas.microsoft.com/office/drawing/2014/main" id="{E1A9D776-1D63-4F41-B072-3417345318E5}"/>
              </a:ext>
            </a:extLst>
          </p:cNvPr>
          <p:cNvSpPr>
            <a:spLocks noGrp="1"/>
          </p:cNvSpPr>
          <p:nvPr>
            <p:ph type="body" idx="3"/>
          </p:nvPr>
        </p:nvSpPr>
        <p:spPr>
          <a:xfrm>
            <a:off x="6319345" y="892885"/>
            <a:ext cx="5546834" cy="823910"/>
          </a:xfrm>
        </p:spPr>
        <p:txBody>
          <a:bodyPr/>
          <a:lstStyle/>
          <a:p>
            <a:r>
              <a:rPr lang="hr-HR" sz="2800" dirty="0">
                <a:solidFill>
                  <a:srgbClr val="002060"/>
                </a:solidFill>
              </a:rPr>
              <a:t>WP2a – Development </a:t>
            </a:r>
            <a:r>
              <a:rPr lang="hr-HR" sz="2800" dirty="0" err="1">
                <a:solidFill>
                  <a:srgbClr val="002060"/>
                </a:solidFill>
              </a:rPr>
              <a:t>of</a:t>
            </a:r>
            <a:r>
              <a:rPr lang="hr-HR" sz="2800" dirty="0">
                <a:solidFill>
                  <a:srgbClr val="002060"/>
                </a:solidFill>
              </a:rPr>
              <a:t> </a:t>
            </a:r>
            <a:r>
              <a:rPr lang="hr-HR" sz="2800" dirty="0" err="1">
                <a:solidFill>
                  <a:srgbClr val="002060"/>
                </a:solidFill>
              </a:rPr>
              <a:t>curriculum</a:t>
            </a:r>
            <a:endParaRPr lang="hr-BA" sz="2800" dirty="0">
              <a:solidFill>
                <a:srgbClr val="002060"/>
              </a:solidFill>
            </a:endParaRPr>
          </a:p>
        </p:txBody>
      </p:sp>
      <p:sp>
        <p:nvSpPr>
          <p:cNvPr id="4" name="Rezervirano mjesto sadržaja 3">
            <a:extLst>
              <a:ext uri="{FF2B5EF4-FFF2-40B4-BE49-F238E27FC236}">
                <a16:creationId xmlns="" xmlns:a16="http://schemas.microsoft.com/office/drawing/2014/main" id="{3F834D85-3632-4EE3-9CF2-701F8B7C5F53}"/>
              </a:ext>
            </a:extLst>
          </p:cNvPr>
          <p:cNvSpPr>
            <a:spLocks noGrp="1"/>
          </p:cNvSpPr>
          <p:nvPr>
            <p:ph idx="4"/>
          </p:nvPr>
        </p:nvSpPr>
        <p:spPr>
          <a:xfrm>
            <a:off x="6501170" y="1916492"/>
            <a:ext cx="5183184" cy="3117963"/>
          </a:xfrm>
        </p:spPr>
        <p:txBody>
          <a:bodyPr/>
          <a:lstStyle/>
          <a:p>
            <a:pPr marL="0" lvl="1" indent="0">
              <a:spcBef>
                <a:spcPts val="1200"/>
              </a:spcBef>
              <a:buNone/>
            </a:pPr>
            <a:r>
              <a:rPr lang="en-GB" dirty="0"/>
              <a:t>2.1 – Development of project curriculum</a:t>
            </a:r>
            <a:endParaRPr lang="hr-HR" dirty="0"/>
          </a:p>
          <a:p>
            <a:pPr marL="0" lvl="1" indent="0">
              <a:spcBef>
                <a:spcPts val="1200"/>
              </a:spcBef>
              <a:buNone/>
            </a:pPr>
            <a:r>
              <a:rPr lang="hr-HR" dirty="0"/>
              <a:t>2</a:t>
            </a:r>
            <a:r>
              <a:rPr lang="en-GB" dirty="0"/>
              <a:t>.2 – Development of LLL courses for professionals</a:t>
            </a:r>
            <a:endParaRPr lang="hr-HR" dirty="0"/>
          </a:p>
          <a:p>
            <a:pPr marL="0" lvl="1" indent="0">
              <a:spcBef>
                <a:spcPts val="1200"/>
              </a:spcBef>
              <a:buNone/>
            </a:pPr>
            <a:r>
              <a:rPr lang="en-GB" dirty="0"/>
              <a:t>2.3 – Equipment purchase/installation </a:t>
            </a:r>
            <a:endParaRPr lang="hr-HR" dirty="0"/>
          </a:p>
          <a:p>
            <a:pPr marL="0" lvl="1" indent="0">
              <a:spcBef>
                <a:spcPts val="1200"/>
              </a:spcBef>
              <a:buNone/>
            </a:pPr>
            <a:r>
              <a:rPr lang="hr-HR" dirty="0"/>
              <a:t>2</a:t>
            </a:r>
            <a:r>
              <a:rPr lang="en-GB" dirty="0"/>
              <a:t>.4 – Training of teachers</a:t>
            </a:r>
            <a:endParaRPr lang="hr-HR" dirty="0"/>
          </a:p>
          <a:p>
            <a:pPr marL="0" lvl="1" indent="0">
              <a:spcBef>
                <a:spcPts val="1200"/>
              </a:spcBef>
              <a:buNone/>
            </a:pPr>
            <a:r>
              <a:rPr lang="en-GB" dirty="0"/>
              <a:t>2.5 – </a:t>
            </a:r>
            <a:r>
              <a:rPr lang="en-GB" dirty="0" err="1"/>
              <a:t>Localisatio</a:t>
            </a:r>
            <a:r>
              <a:rPr lang="hr-HR" dirty="0"/>
              <a:t>n</a:t>
            </a:r>
            <a:r>
              <a:rPr lang="en-GB" dirty="0"/>
              <a:t>  of curriculum</a:t>
            </a:r>
            <a:endParaRPr lang="hr-BA"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teksta 4">
            <a:extLst>
              <a:ext uri="{FF2B5EF4-FFF2-40B4-BE49-F238E27FC236}">
                <a16:creationId xmlns="" xmlns:a16="http://schemas.microsoft.com/office/drawing/2014/main" id="{A8409E85-7C0F-428E-83EC-BD53DEE7AE63}"/>
              </a:ext>
            </a:extLst>
          </p:cNvPr>
          <p:cNvSpPr>
            <a:spLocks noGrp="1"/>
          </p:cNvSpPr>
          <p:nvPr>
            <p:ph type="body" idx="1"/>
          </p:nvPr>
        </p:nvSpPr>
        <p:spPr>
          <a:xfrm>
            <a:off x="385919" y="1504537"/>
            <a:ext cx="5247626" cy="823910"/>
          </a:xfrm>
        </p:spPr>
        <p:txBody>
          <a:bodyPr/>
          <a:lstStyle/>
          <a:p>
            <a:r>
              <a:rPr lang="en-GB" sz="2800" dirty="0">
                <a:solidFill>
                  <a:srgbClr val="002060"/>
                </a:solidFill>
              </a:rPr>
              <a:t>WP2b – Implementation of curriculum</a:t>
            </a:r>
          </a:p>
        </p:txBody>
      </p:sp>
      <p:sp>
        <p:nvSpPr>
          <p:cNvPr id="3" name="Content Placeholder 2"/>
          <p:cNvSpPr txBox="1">
            <a:spLocks noGrp="1"/>
          </p:cNvSpPr>
          <p:nvPr>
            <p:ph idx="2"/>
          </p:nvPr>
        </p:nvSpPr>
        <p:spPr>
          <a:xfrm>
            <a:off x="385918" y="2528144"/>
            <a:ext cx="5089972" cy="2319177"/>
          </a:xfrm>
        </p:spPr>
        <p:txBody>
          <a:bodyPr/>
          <a:lstStyle/>
          <a:p>
            <a:pPr marL="0" lvl="1" indent="0">
              <a:spcBef>
                <a:spcPts val="1200"/>
              </a:spcBef>
              <a:buNone/>
            </a:pPr>
            <a:r>
              <a:rPr lang="en-US" dirty="0"/>
              <a:t>2.6 – Implementation of local curriculum</a:t>
            </a:r>
          </a:p>
          <a:p>
            <a:pPr marL="0" lvl="1" indent="0">
              <a:spcBef>
                <a:spcPts val="1200"/>
              </a:spcBef>
              <a:buNone/>
            </a:pPr>
            <a:r>
              <a:rPr lang="en-US" dirty="0"/>
              <a:t>2.7 – Running the courses to students</a:t>
            </a:r>
          </a:p>
          <a:p>
            <a:pPr marL="0" lvl="1" indent="0">
              <a:spcBef>
                <a:spcPts val="1200"/>
              </a:spcBef>
              <a:buNone/>
            </a:pPr>
            <a:r>
              <a:rPr lang="en-US" dirty="0"/>
              <a:t>2.8 – Evaluation of implementation </a:t>
            </a:r>
          </a:p>
          <a:p>
            <a:pPr marL="0" lvl="1" indent="0">
              <a:spcBef>
                <a:spcPts val="1200"/>
              </a:spcBef>
              <a:buNone/>
            </a:pPr>
            <a:r>
              <a:rPr lang="en-US" dirty="0"/>
              <a:t>2.9 – Revision of project curriculum</a:t>
            </a:r>
          </a:p>
        </p:txBody>
      </p:sp>
      <p:sp>
        <p:nvSpPr>
          <p:cNvPr id="6" name="Rezervirano mjesto teksta 5">
            <a:extLst>
              <a:ext uri="{FF2B5EF4-FFF2-40B4-BE49-F238E27FC236}">
                <a16:creationId xmlns="" xmlns:a16="http://schemas.microsoft.com/office/drawing/2014/main" id="{E1A9D776-1D63-4F41-B072-3417345318E5}"/>
              </a:ext>
            </a:extLst>
          </p:cNvPr>
          <p:cNvSpPr>
            <a:spLocks noGrp="1"/>
          </p:cNvSpPr>
          <p:nvPr>
            <p:ph type="body" idx="3"/>
          </p:nvPr>
        </p:nvSpPr>
        <p:spPr>
          <a:xfrm>
            <a:off x="6361387" y="1346882"/>
            <a:ext cx="5546834" cy="823910"/>
          </a:xfrm>
        </p:spPr>
        <p:txBody>
          <a:bodyPr/>
          <a:lstStyle/>
          <a:p>
            <a:r>
              <a:rPr lang="hr-HR" sz="2800" dirty="0">
                <a:solidFill>
                  <a:srgbClr val="002060"/>
                </a:solidFill>
              </a:rPr>
              <a:t>WP3 – </a:t>
            </a:r>
            <a:r>
              <a:rPr lang="hr-HR" sz="2800" dirty="0" err="1">
                <a:solidFill>
                  <a:srgbClr val="002060"/>
                </a:solidFill>
              </a:rPr>
              <a:t>Quality</a:t>
            </a:r>
            <a:r>
              <a:rPr lang="hr-HR" sz="2800" dirty="0">
                <a:solidFill>
                  <a:srgbClr val="002060"/>
                </a:solidFill>
              </a:rPr>
              <a:t> Plan</a:t>
            </a:r>
            <a:endParaRPr lang="hr-BA" sz="2800" dirty="0">
              <a:solidFill>
                <a:srgbClr val="002060"/>
              </a:solidFill>
            </a:endParaRPr>
          </a:p>
        </p:txBody>
      </p:sp>
      <p:sp>
        <p:nvSpPr>
          <p:cNvPr id="4" name="Rezervirano mjesto sadržaja 3">
            <a:extLst>
              <a:ext uri="{FF2B5EF4-FFF2-40B4-BE49-F238E27FC236}">
                <a16:creationId xmlns="" xmlns:a16="http://schemas.microsoft.com/office/drawing/2014/main" id="{3F834D85-3632-4EE3-9CF2-701F8B7C5F53}"/>
              </a:ext>
            </a:extLst>
          </p:cNvPr>
          <p:cNvSpPr>
            <a:spLocks noGrp="1"/>
          </p:cNvSpPr>
          <p:nvPr>
            <p:ph idx="4"/>
          </p:nvPr>
        </p:nvSpPr>
        <p:spPr>
          <a:xfrm>
            <a:off x="6253655" y="2328447"/>
            <a:ext cx="5780690" cy="2159470"/>
          </a:xfrm>
        </p:spPr>
        <p:txBody>
          <a:bodyPr/>
          <a:lstStyle/>
          <a:p>
            <a:pPr marL="0" lvl="1" indent="0">
              <a:spcBef>
                <a:spcPts val="1200"/>
              </a:spcBef>
              <a:buNone/>
            </a:pPr>
            <a:r>
              <a:rPr lang="en-US" dirty="0"/>
              <a:t>3.1 – Development of Quality Assurance Plan</a:t>
            </a:r>
          </a:p>
          <a:p>
            <a:pPr marL="0" lvl="1" indent="0">
              <a:spcBef>
                <a:spcPts val="1200"/>
              </a:spcBef>
              <a:buNone/>
            </a:pPr>
            <a:r>
              <a:rPr lang="en-US" dirty="0"/>
              <a:t>3.2 – Evaluation of progress &amp; results</a:t>
            </a:r>
          </a:p>
          <a:p>
            <a:pPr marL="0" lvl="1" indent="0">
              <a:spcBef>
                <a:spcPts val="1200"/>
              </a:spcBef>
              <a:buNone/>
            </a:pPr>
            <a:r>
              <a:rPr lang="en-US" dirty="0"/>
              <a:t>3.3 -  Monitoring success indicators</a:t>
            </a:r>
          </a:p>
        </p:txBody>
      </p:sp>
    </p:spTree>
    <p:extLst>
      <p:ext uri="{BB962C8B-B14F-4D97-AF65-F5344CB8AC3E}">
        <p14:creationId xmlns:p14="http://schemas.microsoft.com/office/powerpoint/2010/main" val="33192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teksta 4">
            <a:extLst>
              <a:ext uri="{FF2B5EF4-FFF2-40B4-BE49-F238E27FC236}">
                <a16:creationId xmlns="" xmlns:a16="http://schemas.microsoft.com/office/drawing/2014/main" id="{A8409E85-7C0F-428E-83EC-BD53DEE7AE63}"/>
              </a:ext>
            </a:extLst>
          </p:cNvPr>
          <p:cNvSpPr>
            <a:spLocks noGrp="1"/>
          </p:cNvSpPr>
          <p:nvPr>
            <p:ph type="body" idx="1"/>
          </p:nvPr>
        </p:nvSpPr>
        <p:spPr>
          <a:xfrm>
            <a:off x="364898" y="997989"/>
            <a:ext cx="5541916" cy="823910"/>
          </a:xfrm>
        </p:spPr>
        <p:txBody>
          <a:bodyPr/>
          <a:lstStyle/>
          <a:p>
            <a:r>
              <a:rPr lang="en-GB" sz="2800" dirty="0">
                <a:solidFill>
                  <a:srgbClr val="002060"/>
                </a:solidFill>
              </a:rPr>
              <a:t>WP4 – Dissemination &amp; Exploitation</a:t>
            </a:r>
          </a:p>
        </p:txBody>
      </p:sp>
      <p:sp>
        <p:nvSpPr>
          <p:cNvPr id="3" name="Content Placeholder 2"/>
          <p:cNvSpPr txBox="1">
            <a:spLocks noGrp="1"/>
          </p:cNvSpPr>
          <p:nvPr>
            <p:ph idx="2"/>
          </p:nvPr>
        </p:nvSpPr>
        <p:spPr>
          <a:xfrm>
            <a:off x="280814" y="2126700"/>
            <a:ext cx="5888757" cy="3684583"/>
          </a:xfrm>
        </p:spPr>
        <p:txBody>
          <a:bodyPr/>
          <a:lstStyle/>
          <a:p>
            <a:pPr marL="0" lvl="1" indent="0">
              <a:spcBef>
                <a:spcPts val="1200"/>
              </a:spcBef>
              <a:buNone/>
            </a:pPr>
            <a:r>
              <a:rPr lang="en-US" dirty="0"/>
              <a:t>4.1 – Development of a Communication Plan</a:t>
            </a:r>
          </a:p>
          <a:p>
            <a:pPr marL="0" lvl="1" indent="0">
              <a:spcBef>
                <a:spcPts val="1200"/>
              </a:spcBef>
              <a:buNone/>
            </a:pPr>
            <a:r>
              <a:rPr lang="en-US" dirty="0"/>
              <a:t>4.2 – Life-long learning (LLL) courses for professionals  </a:t>
            </a:r>
          </a:p>
          <a:p>
            <a:pPr marL="0" lvl="1" indent="0">
              <a:spcBef>
                <a:spcPts val="1200"/>
              </a:spcBef>
              <a:buNone/>
            </a:pPr>
            <a:r>
              <a:rPr lang="en-US" dirty="0"/>
              <a:t>4.3 – Production of dissemination material </a:t>
            </a:r>
          </a:p>
          <a:p>
            <a:pPr marL="0" lvl="1" indent="0">
              <a:spcBef>
                <a:spcPts val="1200"/>
              </a:spcBef>
              <a:buNone/>
            </a:pPr>
            <a:r>
              <a:rPr lang="en-US" dirty="0"/>
              <a:t>4.4. – Development Plan for Dissemination and Exploitation of Results (DER)   </a:t>
            </a:r>
          </a:p>
          <a:p>
            <a:pPr marL="0" lvl="1" indent="0">
              <a:spcBef>
                <a:spcPts val="1200"/>
              </a:spcBef>
              <a:buNone/>
            </a:pPr>
            <a:r>
              <a:rPr lang="en-US" dirty="0"/>
              <a:t>4.5. – Dissemination and exploitation execution</a:t>
            </a:r>
          </a:p>
        </p:txBody>
      </p:sp>
      <p:sp>
        <p:nvSpPr>
          <p:cNvPr id="6" name="Rezervirano mjesto teksta 5">
            <a:extLst>
              <a:ext uri="{FF2B5EF4-FFF2-40B4-BE49-F238E27FC236}">
                <a16:creationId xmlns="" xmlns:a16="http://schemas.microsoft.com/office/drawing/2014/main" id="{E1A9D776-1D63-4F41-B072-3417345318E5}"/>
              </a:ext>
            </a:extLst>
          </p:cNvPr>
          <p:cNvSpPr>
            <a:spLocks noGrp="1"/>
          </p:cNvSpPr>
          <p:nvPr>
            <p:ph type="body" idx="3"/>
          </p:nvPr>
        </p:nvSpPr>
        <p:spPr>
          <a:xfrm>
            <a:off x="6583677" y="997989"/>
            <a:ext cx="5039189" cy="823910"/>
          </a:xfrm>
        </p:spPr>
        <p:txBody>
          <a:bodyPr/>
          <a:lstStyle/>
          <a:p>
            <a:r>
              <a:rPr lang="hr-HR" sz="2800" dirty="0">
                <a:solidFill>
                  <a:srgbClr val="002060"/>
                </a:solidFill>
              </a:rPr>
              <a:t>WP5 - Management</a:t>
            </a:r>
            <a:endParaRPr lang="hr-BA" sz="2800" dirty="0">
              <a:solidFill>
                <a:srgbClr val="002060"/>
              </a:solidFill>
            </a:endParaRPr>
          </a:p>
        </p:txBody>
      </p:sp>
      <p:sp>
        <p:nvSpPr>
          <p:cNvPr id="4" name="Rezervirano mjesto sadržaja 3">
            <a:extLst>
              <a:ext uri="{FF2B5EF4-FFF2-40B4-BE49-F238E27FC236}">
                <a16:creationId xmlns="" xmlns:a16="http://schemas.microsoft.com/office/drawing/2014/main" id="{3F834D85-3632-4EE3-9CF2-701F8B7C5F53}"/>
              </a:ext>
            </a:extLst>
          </p:cNvPr>
          <p:cNvSpPr>
            <a:spLocks noGrp="1"/>
          </p:cNvSpPr>
          <p:nvPr>
            <p:ph idx="4"/>
          </p:nvPr>
        </p:nvSpPr>
        <p:spPr>
          <a:xfrm>
            <a:off x="6667759" y="2126700"/>
            <a:ext cx="5111187" cy="3117963"/>
          </a:xfrm>
        </p:spPr>
        <p:txBody>
          <a:bodyPr/>
          <a:lstStyle/>
          <a:p>
            <a:pPr marL="0" lvl="1" indent="0">
              <a:spcBef>
                <a:spcPts val="1200"/>
              </a:spcBef>
              <a:buNone/>
            </a:pPr>
            <a:r>
              <a:rPr lang="en-US" dirty="0"/>
              <a:t>5.1 – Project Office and Management Structure</a:t>
            </a:r>
          </a:p>
          <a:p>
            <a:pPr marL="0" lvl="1" indent="0">
              <a:spcBef>
                <a:spcPts val="1200"/>
              </a:spcBef>
              <a:buNone/>
            </a:pPr>
            <a:r>
              <a:rPr lang="en-US" dirty="0"/>
              <a:t>5.2 – Project Coordination, Administration and Monitoring</a:t>
            </a:r>
          </a:p>
          <a:p>
            <a:pPr marL="0" lvl="1" indent="0">
              <a:spcBef>
                <a:spcPts val="1200"/>
              </a:spcBef>
              <a:buNone/>
            </a:pPr>
            <a:r>
              <a:rPr lang="en-US" dirty="0"/>
              <a:t>5.3 – National Stakeholder Coordination</a:t>
            </a:r>
          </a:p>
        </p:txBody>
      </p:sp>
    </p:spTree>
    <p:extLst>
      <p:ext uri="{BB962C8B-B14F-4D97-AF65-F5344CB8AC3E}">
        <p14:creationId xmlns:p14="http://schemas.microsoft.com/office/powerpoint/2010/main" val="1071868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expected results</a:t>
            </a:r>
          </a:p>
        </p:txBody>
      </p:sp>
      <p:sp>
        <p:nvSpPr>
          <p:cNvPr id="3" name="Content Placeholder 2"/>
          <p:cNvSpPr txBox="1">
            <a:spLocks noGrp="1"/>
          </p:cNvSpPr>
          <p:nvPr>
            <p:ph idx="1"/>
          </p:nvPr>
        </p:nvSpPr>
        <p:spPr/>
        <p:txBody>
          <a:bodyPr/>
          <a:lstStyle/>
          <a:p>
            <a:pPr marL="0" lvl="0" indent="0">
              <a:buNone/>
            </a:pPr>
            <a:r>
              <a:rPr lang="hr-HR" sz="2400" dirty="0"/>
              <a:t>T</a:t>
            </a:r>
            <a:r>
              <a:rPr lang="en-GB" sz="2400" dirty="0"/>
              <a:t>o develop appropriate curricula, courses and their content for both target groups (SDI providers and SDI users) of academic institutions. This includes the development of:</a:t>
            </a:r>
            <a:endParaRPr lang="hr-HR" sz="2400" dirty="0"/>
          </a:p>
          <a:p>
            <a:pPr lvl="1"/>
            <a:r>
              <a:rPr lang="en-GB" sz="2000" dirty="0"/>
              <a:t>SDI compulsory course for undergraduate study programs in geodesy</a:t>
            </a:r>
            <a:endParaRPr lang="hr-HR" sz="2000" dirty="0"/>
          </a:p>
          <a:p>
            <a:pPr lvl="1"/>
            <a:r>
              <a:rPr lang="en-GB" sz="2000" dirty="0"/>
              <a:t>SDI modules for graduate study programs in geodesy and geoinformatics</a:t>
            </a:r>
            <a:endParaRPr lang="hr-HR" sz="2000" dirty="0"/>
          </a:p>
          <a:p>
            <a:pPr lvl="1"/>
            <a:r>
              <a:rPr lang="en-GB" sz="2000" dirty="0"/>
              <a:t>SDI user course components (not necessary full courses) for undergraduate study programs of partner faculties</a:t>
            </a:r>
            <a:endParaRPr lang="hr-HR" sz="2000" dirty="0"/>
          </a:p>
          <a:p>
            <a:pPr lvl="1"/>
            <a:r>
              <a:rPr lang="en-GB" sz="2000" dirty="0"/>
              <a:t>SDI elective courses for graduate study program of partner faculties (SDI users)</a:t>
            </a:r>
            <a:endParaRPr lang="hr-HR" sz="2000" dirty="0"/>
          </a:p>
          <a:p>
            <a:pPr lvl="1"/>
            <a:r>
              <a:rPr lang="en-GB" sz="2000" dirty="0"/>
              <a:t>Development of sustainable training courses (life-long education) of broad scope of professionals </a:t>
            </a:r>
            <a:endParaRPr lang="hr-H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expected results</a:t>
            </a:r>
          </a:p>
        </p:txBody>
      </p:sp>
      <p:sp>
        <p:nvSpPr>
          <p:cNvPr id="3" name="Content Placeholder 2"/>
          <p:cNvSpPr txBox="1">
            <a:spLocks noGrp="1"/>
          </p:cNvSpPr>
          <p:nvPr>
            <p:ph idx="1"/>
          </p:nvPr>
        </p:nvSpPr>
        <p:spPr>
          <a:xfrm>
            <a:off x="838203" y="1556793"/>
            <a:ext cx="10515600" cy="4620170"/>
          </a:xfrm>
        </p:spPr>
        <p:txBody>
          <a:bodyPr/>
          <a:lstStyle/>
          <a:p>
            <a:pPr lvl="0">
              <a:spcAft>
                <a:spcPts val="600"/>
              </a:spcAft>
            </a:pPr>
            <a:r>
              <a:rPr lang="en-GB" sz="2400" dirty="0"/>
              <a:t>To disseminate the project experiences and results in order to create additional value and multiply the impact of the results. As a consequence, dissemination will be made about best practices in teaching on SDI, the content of the developed courses, experience in introduction of newly developed courses and training courses for professionals to professional society. Theses dissemination activities are made to targeted audience like professional bodies, public authorities etc.</a:t>
            </a:r>
          </a:p>
          <a:p>
            <a:pPr lvl="0">
              <a:spcAft>
                <a:spcPts val="600"/>
              </a:spcAft>
            </a:pPr>
            <a:r>
              <a:rPr lang="en-GB" sz="2400" dirty="0"/>
              <a:t> To establish the necessary foundation for the participation of partner universities in the academic SDI arena.</a:t>
            </a:r>
          </a:p>
          <a:p>
            <a:pPr lvl="0">
              <a:spcAft>
                <a:spcPts val="600"/>
              </a:spcAft>
            </a:pPr>
            <a:r>
              <a:rPr lang="en-GB" sz="2400" dirty="0"/>
              <a:t> To provide equipment for implementation of modernized curricula to partner universities so that new kind of professionals will be </a:t>
            </a:r>
            <a:r>
              <a:rPr lang="en-GB" sz="2400" dirty="0" err="1"/>
              <a:t>equiped</a:t>
            </a:r>
            <a:r>
              <a:rPr lang="en-GB" sz="2400" dirty="0"/>
              <a:t> with </a:t>
            </a:r>
            <a:r>
              <a:rPr lang="en-GB" sz="2400" dirty="0" err="1"/>
              <a:t>broade</a:t>
            </a:r>
            <a:r>
              <a:rPr lang="en-GB" sz="2400" dirty="0"/>
              <a:t> cognition, knowledge and skills about SDI and other modern spatial data related concepts will be result of education process in involved institutions.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objectives</a:t>
            </a:r>
          </a:p>
        </p:txBody>
      </p:sp>
      <p:sp>
        <p:nvSpPr>
          <p:cNvPr id="3" name="Content Placeholder 2"/>
          <p:cNvSpPr txBox="1">
            <a:spLocks noGrp="1"/>
          </p:cNvSpPr>
          <p:nvPr>
            <p:ph idx="1"/>
          </p:nvPr>
        </p:nvSpPr>
        <p:spPr>
          <a:xfrm>
            <a:off x="838203" y="1825627"/>
            <a:ext cx="10154475" cy="4351336"/>
          </a:xfrm>
        </p:spPr>
        <p:txBody>
          <a:bodyPr/>
          <a:lstStyle/>
          <a:p>
            <a:pPr lvl="0" algn="just">
              <a:spcAft>
                <a:spcPts val="600"/>
              </a:spcAft>
            </a:pPr>
            <a:r>
              <a:rPr lang="en-GB" dirty="0"/>
              <a:t>The wider objectives of the BESTSDI project is to improve the quality of higher education in Geographical Science and Technology field, SDI and geodesy, enhance its relevance for the labour market and society and to improve the level of competences and skills in HEI's by</a:t>
            </a:r>
            <a:endParaRPr lang="hr-HR" dirty="0"/>
          </a:p>
          <a:p>
            <a:pPr lvl="0" algn="just">
              <a:spcAft>
                <a:spcPts val="600"/>
              </a:spcAft>
            </a:pPr>
            <a:r>
              <a:rPr lang="en-GB" dirty="0"/>
              <a:t>developing new and innovative education programmes within the field of SDI. These wider objectives are fully compliant with the priorities of the Capacity Building projects within the Erasmus+ program.</a:t>
            </a:r>
            <a:endParaRPr lang="hr-H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additional benefits</a:t>
            </a:r>
          </a:p>
        </p:txBody>
      </p:sp>
      <p:sp>
        <p:nvSpPr>
          <p:cNvPr id="3" name="Content Placeholder 2"/>
          <p:cNvSpPr txBox="1">
            <a:spLocks noGrp="1"/>
          </p:cNvSpPr>
          <p:nvPr>
            <p:ph idx="1"/>
          </p:nvPr>
        </p:nvSpPr>
        <p:spPr/>
        <p:txBody>
          <a:bodyPr/>
          <a:lstStyle/>
          <a:p>
            <a:pPr lvl="0">
              <a:spcAft>
                <a:spcPts val="600"/>
              </a:spcAft>
            </a:pPr>
            <a:r>
              <a:rPr lang="en-GB" sz="2400" dirty="0"/>
              <a:t>New level of communication and cooperation among the partner universities with the emphasis on SDI but expanding it on institutional and project cooperation.</a:t>
            </a:r>
          </a:p>
          <a:p>
            <a:pPr lvl="0">
              <a:spcAft>
                <a:spcPts val="600"/>
              </a:spcAft>
            </a:pPr>
            <a:r>
              <a:rPr lang="en-GB" sz="2400" dirty="0"/>
              <a:t>Exchange of students and staff will be fostered through the </a:t>
            </a:r>
            <a:r>
              <a:rPr lang="en-GB" sz="2400" dirty="0" err="1"/>
              <a:t>projec</a:t>
            </a:r>
            <a:r>
              <a:rPr lang="hr-HR" sz="2400" dirty="0"/>
              <a:t>t</a:t>
            </a:r>
            <a:r>
              <a:rPr lang="en-GB" sz="2400" dirty="0"/>
              <a:t> activities and information about activities conducted by the partners communicated among the partner universities (like International Doctoral Seminar in Dubrovnik starting in 2017)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a:extLst>
              <a:ext uri="{FF2B5EF4-FFF2-40B4-BE49-F238E27FC236}">
                <a16:creationId xmlns="" xmlns:a16="http://schemas.microsoft.com/office/drawing/2014/main" id="{63F45895-8BB3-4250-AAC2-A3C6CFBBC6A3}"/>
              </a:ext>
            </a:extLst>
          </p:cNvPr>
          <p:cNvSpPr txBox="1">
            <a:spLocks noGrp="1"/>
          </p:cNvSpPr>
          <p:nvPr>
            <p:ph idx="1"/>
          </p:nvPr>
        </p:nvSpPr>
        <p:spPr>
          <a:xfrm>
            <a:off x="328529" y="782280"/>
            <a:ext cx="5638318" cy="1821772"/>
          </a:xfrm>
        </p:spPr>
        <p:txBody>
          <a:bodyPr/>
          <a:lstStyle/>
          <a:p>
            <a:pPr marL="0" lvl="0" indent="0">
              <a:spcAft>
                <a:spcPts val="600"/>
              </a:spcAft>
              <a:buNone/>
            </a:pPr>
            <a:r>
              <a:rPr lang="en-GB" sz="2400" b="1" dirty="0">
                <a:solidFill>
                  <a:srgbClr val="002060"/>
                </a:solidFill>
                <a:hlinkClick r:id="rId2"/>
              </a:rPr>
              <a:t>bestsdi.eu</a:t>
            </a:r>
            <a:r>
              <a:rPr lang="en-GB" sz="2400" dirty="0">
                <a:solidFill>
                  <a:srgbClr val="002060"/>
                </a:solidFill>
              </a:rPr>
              <a:t/>
            </a:r>
            <a:br>
              <a:rPr lang="en-GB" sz="2400" dirty="0">
                <a:solidFill>
                  <a:srgbClr val="002060"/>
                </a:solidFill>
              </a:rPr>
            </a:br>
            <a:r>
              <a:rPr lang="en-GB" sz="2400" dirty="0">
                <a:solidFill>
                  <a:srgbClr val="002060"/>
                </a:solidFill>
              </a:rPr>
              <a:t>Official web site of BESTSDI project funded by </a:t>
            </a:r>
            <a:r>
              <a:rPr lang="hr-HR" sz="2400" dirty="0" err="1">
                <a:solidFill>
                  <a:srgbClr val="002060"/>
                </a:solidFill>
              </a:rPr>
              <a:t>the</a:t>
            </a:r>
            <a:r>
              <a:rPr lang="hr-HR" sz="2400" dirty="0">
                <a:solidFill>
                  <a:srgbClr val="002060"/>
                </a:solidFill>
              </a:rPr>
              <a:t> </a:t>
            </a:r>
            <a:r>
              <a:rPr lang="en-GB" sz="2400" dirty="0">
                <a:solidFill>
                  <a:srgbClr val="002060"/>
                </a:solidFill>
              </a:rPr>
              <a:t>European Union under ERASMUS+ KA2 Capacity Building in Higher Education.</a:t>
            </a:r>
          </a:p>
        </p:txBody>
      </p:sp>
      <p:sp>
        <p:nvSpPr>
          <p:cNvPr id="7" name="Naslov 3">
            <a:extLst>
              <a:ext uri="{FF2B5EF4-FFF2-40B4-BE49-F238E27FC236}">
                <a16:creationId xmlns="" xmlns:a16="http://schemas.microsoft.com/office/drawing/2014/main" id="{1A715751-D4B2-40B9-9C90-A9B06AC651D6}"/>
              </a:ext>
            </a:extLst>
          </p:cNvPr>
          <p:cNvSpPr txBox="1">
            <a:spLocks noGrp="1"/>
          </p:cNvSpPr>
          <p:nvPr>
            <p:ph type="title"/>
          </p:nvPr>
        </p:nvSpPr>
        <p:spPr>
          <a:xfrm>
            <a:off x="7238358" y="4284824"/>
            <a:ext cx="4337439" cy="816495"/>
          </a:xfrm>
        </p:spPr>
        <p:txBody>
          <a:bodyPr/>
          <a:lstStyle/>
          <a:p>
            <a:pPr lvl="0"/>
            <a:r>
              <a:rPr lang="en-GB" sz="2400" dirty="0">
                <a:solidFill>
                  <a:srgbClr val="002060"/>
                </a:solidFill>
              </a:rPr>
              <a:t>BESTSDI Social networks</a:t>
            </a:r>
          </a:p>
        </p:txBody>
      </p:sp>
      <p:pic>
        <p:nvPicPr>
          <p:cNvPr id="8" name="Slika 2">
            <a:hlinkClick r:id="rId3"/>
            <a:extLst>
              <a:ext uri="{FF2B5EF4-FFF2-40B4-BE49-F238E27FC236}">
                <a16:creationId xmlns="" xmlns:a16="http://schemas.microsoft.com/office/drawing/2014/main" id="{EDC0338A-2A8D-451F-ACCF-A57627B2B6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8406" y="5101319"/>
            <a:ext cx="792000" cy="792000"/>
          </a:xfrm>
          <a:prstGeom prst="rect">
            <a:avLst/>
          </a:prstGeom>
          <a:noFill/>
          <a:ln cap="flat">
            <a:noFill/>
          </a:ln>
        </p:spPr>
      </p:pic>
      <p:pic>
        <p:nvPicPr>
          <p:cNvPr id="9" name="Slika 5">
            <a:hlinkClick r:id="rId5"/>
            <a:extLst>
              <a:ext uri="{FF2B5EF4-FFF2-40B4-BE49-F238E27FC236}">
                <a16:creationId xmlns="" xmlns:a16="http://schemas.microsoft.com/office/drawing/2014/main" id="{2315E62E-DBC7-4A3A-AB17-D286D95448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99392" y="5101319"/>
            <a:ext cx="792000" cy="792000"/>
          </a:xfrm>
          <a:prstGeom prst="rect">
            <a:avLst/>
          </a:prstGeom>
          <a:noFill/>
          <a:ln cap="flat">
            <a:noFill/>
          </a:ln>
        </p:spPr>
      </p:pic>
      <p:pic>
        <p:nvPicPr>
          <p:cNvPr id="10" name="Slika 15">
            <a:hlinkClick r:id="rId7"/>
            <a:extLst>
              <a:ext uri="{FF2B5EF4-FFF2-40B4-BE49-F238E27FC236}">
                <a16:creationId xmlns="" xmlns:a16="http://schemas.microsoft.com/office/drawing/2014/main" id="{3355A7E8-2F08-40CA-B62A-4C7E839380E7}"/>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318146" y="5101319"/>
            <a:ext cx="849091" cy="828000"/>
          </a:xfrm>
          <a:prstGeom prst="rect">
            <a:avLst/>
          </a:prstGeom>
          <a:noFill/>
          <a:ln cap="flat">
            <a:noFill/>
          </a:ln>
        </p:spPr>
      </p:pic>
      <p:pic>
        <p:nvPicPr>
          <p:cNvPr id="11" name="Slika 16">
            <a:hlinkClick r:id="rId9"/>
            <a:extLst>
              <a:ext uri="{FF2B5EF4-FFF2-40B4-BE49-F238E27FC236}">
                <a16:creationId xmlns="" xmlns:a16="http://schemas.microsoft.com/office/drawing/2014/main" id="{325939FF-A171-4DFD-ADF9-EF77B54D6E2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1575" y="5052746"/>
            <a:ext cx="900000" cy="900000"/>
          </a:xfrm>
          <a:prstGeom prst="rect">
            <a:avLst/>
          </a:prstGeom>
          <a:noFill/>
          <a:ln cap="flat">
            <a:noFill/>
          </a:ln>
        </p:spPr>
      </p:pic>
      <p:sp>
        <p:nvSpPr>
          <p:cNvPr id="12" name="Naslov 3">
            <a:extLst>
              <a:ext uri="{FF2B5EF4-FFF2-40B4-BE49-F238E27FC236}">
                <a16:creationId xmlns="" xmlns:a16="http://schemas.microsoft.com/office/drawing/2014/main" id="{F109E109-4618-4D40-B1FB-3B8C14073936}"/>
              </a:ext>
            </a:extLst>
          </p:cNvPr>
          <p:cNvSpPr txBox="1">
            <a:spLocks/>
          </p:cNvSpPr>
          <p:nvPr/>
        </p:nvSpPr>
        <p:spPr>
          <a:xfrm>
            <a:off x="6614840" y="704517"/>
            <a:ext cx="3153103" cy="1899535"/>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hr-HR" sz="4400" b="1" i="0" u="none" strike="noStrike" kern="1200" cap="none" spc="0" baseline="0">
                <a:solidFill>
                  <a:srgbClr val="254275"/>
                </a:solidFill>
                <a:uFillTx/>
                <a:latin typeface="Calibri"/>
              </a:defRPr>
            </a:lvl1pPr>
          </a:lstStyle>
          <a:p>
            <a:r>
              <a:rPr lang="en-GB" sz="2400" dirty="0">
                <a:solidFill>
                  <a:srgbClr val="002060"/>
                </a:solidFill>
              </a:rPr>
              <a:t>BESTSDI </a:t>
            </a:r>
            <a:r>
              <a:rPr lang="hr-HR" sz="2400" dirty="0">
                <a:solidFill>
                  <a:srgbClr val="002060"/>
                </a:solidFill>
              </a:rPr>
              <a:t>NEWSLETTER:</a:t>
            </a:r>
          </a:p>
          <a:p>
            <a:pPr marL="342900" indent="-342900">
              <a:buFontTx/>
              <a:buChar char="-"/>
            </a:pPr>
            <a:r>
              <a:rPr lang="hr-HR" sz="2400" dirty="0" err="1">
                <a:solidFill>
                  <a:srgbClr val="0070C0"/>
                </a:solidFill>
              </a:rPr>
              <a:t>Bestsdi</a:t>
            </a:r>
            <a:r>
              <a:rPr lang="hr-HR" sz="2400" dirty="0">
                <a:solidFill>
                  <a:srgbClr val="0070C0"/>
                </a:solidFill>
              </a:rPr>
              <a:t> INFO</a:t>
            </a:r>
          </a:p>
          <a:p>
            <a:pPr marL="342900" indent="-342900">
              <a:buFontTx/>
              <a:buChar char="-"/>
            </a:pPr>
            <a:r>
              <a:rPr lang="hr-HR" sz="2400" dirty="0" err="1">
                <a:solidFill>
                  <a:srgbClr val="0070C0"/>
                </a:solidFill>
              </a:rPr>
              <a:t>Bestsdi</a:t>
            </a:r>
            <a:r>
              <a:rPr lang="hr-HR" sz="2400" dirty="0">
                <a:solidFill>
                  <a:srgbClr val="0070C0"/>
                </a:solidFill>
              </a:rPr>
              <a:t> </a:t>
            </a:r>
            <a:r>
              <a:rPr lang="hr-HR" sz="2400" dirty="0" err="1">
                <a:solidFill>
                  <a:srgbClr val="0070C0"/>
                </a:solidFill>
              </a:rPr>
              <a:t>news</a:t>
            </a:r>
            <a:endParaRPr lang="en-GB" sz="2400" dirty="0">
              <a:solidFill>
                <a:srgbClr val="0070C0"/>
              </a:solidFill>
            </a:endParaRPr>
          </a:p>
        </p:txBody>
      </p:sp>
      <p:pic>
        <p:nvPicPr>
          <p:cNvPr id="13" name="Slika 12">
            <a:hlinkClick r:id="rId11"/>
            <a:extLst>
              <a:ext uri="{FF2B5EF4-FFF2-40B4-BE49-F238E27FC236}">
                <a16:creationId xmlns="" xmlns:a16="http://schemas.microsoft.com/office/drawing/2014/main" id="{5F4C4E01-3A15-40ED-87DF-1CCCA9DC786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44406" y="596685"/>
            <a:ext cx="2547594" cy="3616248"/>
          </a:xfrm>
          <a:prstGeom prst="rect">
            <a:avLst/>
          </a:prstGeom>
        </p:spPr>
      </p:pic>
      <p:pic>
        <p:nvPicPr>
          <p:cNvPr id="2" name="Slika 1">
            <a:hlinkClick r:id="rId13"/>
            <a:extLst>
              <a:ext uri="{FF2B5EF4-FFF2-40B4-BE49-F238E27FC236}">
                <a16:creationId xmlns="" xmlns:a16="http://schemas.microsoft.com/office/drawing/2014/main" id="{AE91DD89-C700-4194-865C-4B8E07148477}"/>
              </a:ext>
            </a:extLst>
          </p:cNvPr>
          <p:cNvPicPr>
            <a:picLocks noChangeAspect="1"/>
          </p:cNvPicPr>
          <p:nvPr/>
        </p:nvPicPr>
        <p:blipFill rotWithShape="1">
          <a:blip r:embed="rId14">
            <a:extLst>
              <a:ext uri="{28A0092B-C50C-407E-A947-70E740481C1C}">
                <a14:useLocalDpi xmlns:a14="http://schemas.microsoft.com/office/drawing/2010/main" val="0"/>
              </a:ext>
            </a:extLst>
          </a:blip>
          <a:srcRect l="19310" t="17165" r="20316" b="7270"/>
          <a:stretch/>
        </p:blipFill>
        <p:spPr>
          <a:xfrm>
            <a:off x="449486" y="2459605"/>
            <a:ext cx="5217929" cy="3673560"/>
          </a:xfrm>
          <a:prstGeom prst="rect">
            <a:avLst/>
          </a:prstGeom>
        </p:spPr>
      </p:pic>
    </p:spTree>
    <p:extLst>
      <p:ext uri="{BB962C8B-B14F-4D97-AF65-F5344CB8AC3E}">
        <p14:creationId xmlns:p14="http://schemas.microsoft.com/office/powerpoint/2010/main" val="208181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 xmlns:a16="http://schemas.microsoft.com/office/drawing/2014/main" id="{4CC6BB7A-4776-40FC-AEF7-E745EEAF7DE6}"/>
              </a:ext>
            </a:extLst>
          </p:cNvPr>
          <p:cNvSpPr>
            <a:spLocks noGrp="1"/>
          </p:cNvSpPr>
          <p:nvPr>
            <p:ph type="title"/>
          </p:nvPr>
        </p:nvSpPr>
        <p:spPr>
          <a:xfrm>
            <a:off x="486558" y="1128666"/>
            <a:ext cx="7790590" cy="678731"/>
          </a:xfrm>
        </p:spPr>
        <p:txBody>
          <a:bodyPr>
            <a:normAutofit fontScale="90000"/>
          </a:bodyPr>
          <a:lstStyle/>
          <a:p>
            <a:r>
              <a:rPr lang="hr-HR" dirty="0"/>
              <a:t>T</a:t>
            </a:r>
            <a:r>
              <a:rPr lang="en-US" dirty="0"/>
              <a:t>hank you for your attention</a:t>
            </a:r>
            <a:r>
              <a:rPr lang="hr-HR" dirty="0"/>
              <a:t>!</a:t>
            </a:r>
            <a:endParaRPr lang="en-GB" dirty="0"/>
          </a:p>
        </p:txBody>
      </p:sp>
      <p:sp>
        <p:nvSpPr>
          <p:cNvPr id="6" name="Pravokutnik 6">
            <a:extLst>
              <a:ext uri="{FF2B5EF4-FFF2-40B4-BE49-F238E27FC236}">
                <a16:creationId xmlns="" xmlns:a16="http://schemas.microsoft.com/office/drawing/2014/main" id="{4E297255-5FFA-4E6A-B46A-92BE6CFF9497}"/>
              </a:ext>
            </a:extLst>
          </p:cNvPr>
          <p:cNvSpPr/>
          <p:nvPr/>
        </p:nvSpPr>
        <p:spPr>
          <a:xfrm>
            <a:off x="9585176" y="3109852"/>
            <a:ext cx="2254015" cy="4616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BA" sz="2400" b="1" i="0" u="none" strike="noStrike" kern="1200" cap="none" spc="0" baseline="0" dirty="0">
                <a:solidFill>
                  <a:srgbClr val="000000"/>
                </a:solidFill>
                <a:uFillTx/>
                <a:latin typeface="Calibri"/>
                <a:hlinkClick r:id="rId2"/>
              </a:rPr>
              <a:t>www.bestsdi.eu</a:t>
            </a:r>
          </a:p>
        </p:txBody>
      </p:sp>
      <p:sp>
        <p:nvSpPr>
          <p:cNvPr id="7" name="Pravokutnik 7">
            <a:extLst>
              <a:ext uri="{FF2B5EF4-FFF2-40B4-BE49-F238E27FC236}">
                <a16:creationId xmlns="" xmlns:a16="http://schemas.microsoft.com/office/drawing/2014/main" id="{C432C958-BB81-4167-8891-E065F811D962}"/>
              </a:ext>
            </a:extLst>
          </p:cNvPr>
          <p:cNvSpPr/>
          <p:nvPr/>
        </p:nvSpPr>
        <p:spPr>
          <a:xfrm>
            <a:off x="9575591" y="3951201"/>
            <a:ext cx="2273186" cy="4616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BA" sz="2400" b="1" i="0" u="none" strike="noStrike" kern="1200" cap="none" spc="0" baseline="0">
                <a:solidFill>
                  <a:srgbClr val="000000"/>
                </a:solidFill>
                <a:uFillTx/>
                <a:latin typeface="Calibri"/>
                <a:hlinkClick r:id="rId3"/>
              </a:rPr>
              <a:t>info@bestsdi.eu</a:t>
            </a:r>
          </a:p>
        </p:txBody>
      </p:sp>
      <p:pic>
        <p:nvPicPr>
          <p:cNvPr id="8" name="Slika 8">
            <a:extLst>
              <a:ext uri="{FF2B5EF4-FFF2-40B4-BE49-F238E27FC236}">
                <a16:creationId xmlns="" xmlns:a16="http://schemas.microsoft.com/office/drawing/2014/main" id="{83BB9DF2-AB8B-47D9-9403-2E168840A4B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832216" y="2880915"/>
            <a:ext cx="839099" cy="899998"/>
          </a:xfrm>
          <a:prstGeom prst="rect">
            <a:avLst/>
          </a:prstGeom>
          <a:noFill/>
          <a:ln cap="flat">
            <a:noFill/>
          </a:ln>
        </p:spPr>
      </p:pic>
      <p:pic>
        <p:nvPicPr>
          <p:cNvPr id="9" name="Slika 9">
            <a:extLst>
              <a:ext uri="{FF2B5EF4-FFF2-40B4-BE49-F238E27FC236}">
                <a16:creationId xmlns="" xmlns:a16="http://schemas.microsoft.com/office/drawing/2014/main" id="{51247D73-B8C4-4D9E-8571-D7DC5E1C6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9766" y="3738910"/>
            <a:ext cx="683998" cy="683998"/>
          </a:xfrm>
          <a:prstGeom prst="rect">
            <a:avLst/>
          </a:prstGeom>
          <a:noFill/>
          <a:ln cap="flat">
            <a:noFill/>
          </a:ln>
        </p:spPr>
      </p:pic>
      <p:sp>
        <p:nvSpPr>
          <p:cNvPr id="10" name="Pravokutnik 9">
            <a:extLst>
              <a:ext uri="{FF2B5EF4-FFF2-40B4-BE49-F238E27FC236}">
                <a16:creationId xmlns="" xmlns:a16="http://schemas.microsoft.com/office/drawing/2014/main" id="{BFA895F8-C88E-466E-B07F-B3B975E676B1}"/>
              </a:ext>
            </a:extLst>
          </p:cNvPr>
          <p:cNvSpPr/>
          <p:nvPr/>
        </p:nvSpPr>
        <p:spPr>
          <a:xfrm>
            <a:off x="303660" y="5038729"/>
            <a:ext cx="11661910" cy="1200329"/>
          </a:xfrm>
          <a:prstGeom prst="rect">
            <a:avLst/>
          </a:prstGeom>
        </p:spPr>
        <p:txBody>
          <a:bodyPr wrap="square">
            <a:spAutoFit/>
          </a:bodyPr>
          <a:lstStyle/>
          <a:p>
            <a:pPr>
              <a:defRPr/>
            </a:pPr>
            <a:r>
              <a:rPr lang="hr-HR" dirty="0">
                <a:solidFill>
                  <a:srgbClr val="002060"/>
                </a:solidFill>
              </a:rPr>
              <a:t>----</a:t>
            </a:r>
          </a:p>
          <a:p>
            <a:pPr>
              <a:defRPr/>
            </a:pPr>
            <a:r>
              <a:rPr lang="en-GB" i="1" dirty="0">
                <a:solidFill>
                  <a:srgbClr val="002060"/>
                </a:solidFill>
              </a:rPr>
              <a:t>This project has been funded with support from the European Commission. This </a:t>
            </a:r>
            <a:r>
              <a:rPr lang="hr-HR" i="1" dirty="0" smtClean="0">
                <a:solidFill>
                  <a:srgbClr val="002060"/>
                </a:solidFill>
              </a:rPr>
              <a:t>presentation</a:t>
            </a:r>
            <a:r>
              <a:rPr lang="en-GB" i="1" dirty="0" smtClean="0">
                <a:solidFill>
                  <a:srgbClr val="002060"/>
                </a:solidFill>
              </a:rPr>
              <a:t> </a:t>
            </a:r>
            <a:r>
              <a:rPr lang="en-GB" i="1" dirty="0">
                <a:solidFill>
                  <a:srgbClr val="002060"/>
                </a:solidFill>
              </a:rPr>
              <a:t>reflects the views only of the author, and the Commission cannot be held responsible for any use which may be made of the information contained therein.</a:t>
            </a:r>
          </a:p>
        </p:txBody>
      </p:sp>
      <p:pic>
        <p:nvPicPr>
          <p:cNvPr id="11" name="Slika 10">
            <a:extLst>
              <a:ext uri="{FF2B5EF4-FFF2-40B4-BE49-F238E27FC236}">
                <a16:creationId xmlns="" xmlns:a16="http://schemas.microsoft.com/office/drawing/2014/main" id="{152725AD-D34F-428F-BA1C-D51C434856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558" y="2331808"/>
            <a:ext cx="7790590" cy="2479417"/>
          </a:xfrm>
          <a:prstGeom prst="rect">
            <a:avLst/>
          </a:prstGeom>
        </p:spPr>
      </p:pic>
      <p:pic>
        <p:nvPicPr>
          <p:cNvPr id="2" name="Picture 1"/>
          <p:cNvPicPr>
            <a:picLocks noChangeAspect="1"/>
          </p:cNvPicPr>
          <p:nvPr/>
        </p:nvPicPr>
        <p:blipFill rotWithShape="1">
          <a:blip r:embed="rId7"/>
          <a:srcRect l="75817" r="5633"/>
          <a:stretch/>
        </p:blipFill>
        <p:spPr>
          <a:xfrm>
            <a:off x="9794929" y="549412"/>
            <a:ext cx="2170641" cy="1158508"/>
          </a:xfrm>
          <a:prstGeom prst="rect">
            <a:avLst/>
          </a:prstGeom>
        </p:spPr>
      </p:pic>
    </p:spTree>
    <p:extLst>
      <p:ext uri="{BB962C8B-B14F-4D97-AF65-F5344CB8AC3E}">
        <p14:creationId xmlns:p14="http://schemas.microsoft.com/office/powerpoint/2010/main" val="2821395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objectives</a:t>
            </a:r>
          </a:p>
        </p:txBody>
      </p:sp>
      <p:sp>
        <p:nvSpPr>
          <p:cNvPr id="3" name="Content Placeholder 2"/>
          <p:cNvSpPr txBox="1">
            <a:spLocks noGrp="1"/>
          </p:cNvSpPr>
          <p:nvPr>
            <p:ph idx="1"/>
          </p:nvPr>
        </p:nvSpPr>
        <p:spPr>
          <a:xfrm>
            <a:off x="838203" y="1944897"/>
            <a:ext cx="9905997" cy="3720408"/>
          </a:xfrm>
        </p:spPr>
        <p:txBody>
          <a:bodyPr/>
          <a:lstStyle/>
          <a:p>
            <a:pPr marL="0" lvl="0" indent="0" algn="just">
              <a:buNone/>
            </a:pPr>
            <a:r>
              <a:rPr lang="en-GB" dirty="0"/>
              <a:t>The specific project objectives are to develop, test and adapt new curricula, courses, learning material and tools within the field of SDI. In doing so, existing undergraduate and graduate geodesy and geoinformatics curricula’s in the academic institutions in the WB region will be lifter to higher levels, recognising the of spatial data for modern society and its development. By the incorporation of SDI concept and other modern concepts based on spatial data and information, the students of the new courses will have the ability to provide efficiently spatial data and services to SDI users. </a:t>
            </a:r>
            <a:r>
              <a:rPr lang="hr-HR" dirty="0"/>
              <a:t> </a:t>
            </a:r>
          </a:p>
          <a:p>
            <a:pPr lvl="0"/>
            <a:endParaRPr lang="hr-H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objectives</a:t>
            </a:r>
          </a:p>
        </p:txBody>
      </p:sp>
      <p:sp>
        <p:nvSpPr>
          <p:cNvPr id="3" name="Content Placeholder 2"/>
          <p:cNvSpPr txBox="1">
            <a:spLocks noGrp="1"/>
          </p:cNvSpPr>
          <p:nvPr>
            <p:ph idx="1"/>
          </p:nvPr>
        </p:nvSpPr>
        <p:spPr>
          <a:xfrm>
            <a:off x="838203" y="1825627"/>
            <a:ext cx="10333380" cy="2309051"/>
          </a:xfrm>
        </p:spPr>
        <p:txBody>
          <a:bodyPr/>
          <a:lstStyle/>
          <a:p>
            <a:pPr marL="0" lvl="0" indent="0" algn="just">
              <a:buNone/>
            </a:pPr>
            <a:r>
              <a:rPr lang="en-GB" dirty="0"/>
              <a:t>In parallel, the project also introduces SDI and related concepts in undergraduate and graduate study programs on academic institutions which profiles are well recognized as SDI users, raising awareness among the students and professionals about the relevancy of SDI and advantages of well organized spatial data.</a:t>
            </a:r>
            <a:endParaRPr lang="hr-HR" dirty="0"/>
          </a:p>
          <a:p>
            <a:pPr lvl="0"/>
            <a:endParaRPr lang="hr-H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SDI concept</a:t>
            </a:r>
          </a:p>
        </p:txBody>
      </p:sp>
      <p:sp>
        <p:nvSpPr>
          <p:cNvPr id="3" name="Content Placeholder 2"/>
          <p:cNvSpPr txBox="1">
            <a:spLocks noGrp="1"/>
          </p:cNvSpPr>
          <p:nvPr>
            <p:ph idx="1"/>
          </p:nvPr>
        </p:nvSpPr>
        <p:spPr>
          <a:xfrm>
            <a:off x="838203" y="1825627"/>
            <a:ext cx="10104780" cy="3998703"/>
          </a:xfrm>
        </p:spPr>
        <p:txBody>
          <a:bodyPr/>
          <a:lstStyle/>
          <a:p>
            <a:pPr marL="0" lvl="0" indent="0" algn="just">
              <a:spcAft>
                <a:spcPts val="600"/>
              </a:spcAft>
              <a:buNone/>
            </a:pPr>
            <a:r>
              <a:rPr lang="en-GB" dirty="0"/>
              <a:t>A Spatial Data Infrastructure (SDI) is a framework to share, discover and re-use spatial data among public authorities, the private sector and citizens. SDI’s are based on a “coordinated series of agreements on technology standards, institutional agreements, and policies” (Kuhn 2005) that unlock geospatial information resources for a wide range of application fields, for instance environmental monitoring and policy making, transportation planning, health care, physical planning, national security, etc. </a:t>
            </a:r>
            <a:endParaRPr lang="hr-HR" dirty="0"/>
          </a:p>
          <a:p>
            <a:pPr marL="0" lvl="0" indent="0" algn="just">
              <a:spcAft>
                <a:spcPts val="600"/>
              </a:spcAft>
              <a:buNone/>
            </a:pPr>
            <a:r>
              <a:rPr lang="en-GB" dirty="0"/>
              <a:t>They are an integral part of the e-government movement and open data initiatives. </a:t>
            </a:r>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SDI framework</a:t>
            </a:r>
          </a:p>
        </p:txBody>
      </p:sp>
      <p:sp>
        <p:nvSpPr>
          <p:cNvPr id="3" name="Content Placeholder 2"/>
          <p:cNvSpPr txBox="1">
            <a:spLocks noGrp="1"/>
          </p:cNvSpPr>
          <p:nvPr>
            <p:ph idx="1"/>
          </p:nvPr>
        </p:nvSpPr>
        <p:spPr/>
        <p:txBody>
          <a:bodyPr/>
          <a:lstStyle/>
          <a:p>
            <a:pPr lvl="0">
              <a:spcBef>
                <a:spcPts val="600"/>
              </a:spcBef>
              <a:spcAft>
                <a:spcPts val="600"/>
              </a:spcAft>
            </a:pPr>
            <a:r>
              <a:rPr lang="en-GB" sz="2400" dirty="0"/>
              <a:t>INSPIRE is an EU Directive (2007/2/EC) aiming to establish an infrastructure for spatial information in Europe to support Community environmental policies and policies or activities which may have an impact on the environment (http://inspire.ec.europa.eu/). The Directive addresses problems regarding the availability, quality, organisation, accessibility and sharing of spatial information. INSPIRE may be seen as the legal framework of a European SDI.</a:t>
            </a:r>
          </a:p>
          <a:p>
            <a:pPr lvl="0">
              <a:spcBef>
                <a:spcPts val="600"/>
              </a:spcBef>
              <a:spcAft>
                <a:spcPts val="600"/>
              </a:spcAft>
            </a:pPr>
            <a:r>
              <a:rPr lang="en-GB" sz="2400" dirty="0"/>
              <a:t>SDI is introduced in national legislation of all EU countries</a:t>
            </a:r>
          </a:p>
          <a:p>
            <a:pPr lvl="0">
              <a:spcBef>
                <a:spcPts val="600"/>
              </a:spcBef>
            </a:pPr>
            <a:r>
              <a:rPr lang="en-GB" sz="2400" dirty="0"/>
              <a:t>SDI is introduced also in national legislation of partner countries as:</a:t>
            </a:r>
          </a:p>
          <a:p>
            <a:pPr lvl="1">
              <a:spcBef>
                <a:spcPts val="600"/>
              </a:spcBef>
            </a:pPr>
            <a:r>
              <a:rPr lang="en-GB" sz="2000" dirty="0"/>
              <a:t>Independent law (Albania, Macedonia)</a:t>
            </a:r>
          </a:p>
          <a:p>
            <a:pPr lvl="1">
              <a:spcBef>
                <a:spcPts val="600"/>
              </a:spcBef>
            </a:pPr>
            <a:r>
              <a:rPr lang="en-GB" sz="2000" dirty="0"/>
              <a:t>Part of State Survey and Cadastre law (Kosovo, Serbia, Montenegro, Republic of </a:t>
            </a:r>
            <a:r>
              <a:rPr lang="en-GB" sz="2000" dirty="0" err="1"/>
              <a:t>Srpska</a:t>
            </a:r>
            <a:r>
              <a:rPr lang="en-GB" sz="2000" dirty="0"/>
              <a:t> – </a:t>
            </a:r>
            <a:r>
              <a:rPr lang="en-GB" sz="2000" dirty="0" err="1"/>
              <a:t>BiH</a:t>
            </a:r>
            <a:r>
              <a:rPr lang="en-GB" sz="2000" dirty="0"/>
              <a:t>)</a:t>
            </a:r>
          </a:p>
          <a:p>
            <a:pPr lvl="1">
              <a:spcBef>
                <a:spcPts val="600"/>
              </a:spcBef>
            </a:pPr>
            <a:r>
              <a:rPr lang="en-GB" sz="2000" dirty="0"/>
              <a:t>Governmental Decree (Federation of Bosnia and Herzegovina – </a:t>
            </a:r>
            <a:r>
              <a:rPr lang="en-GB" sz="2000" dirty="0" err="1"/>
              <a:t>BiH</a:t>
            </a:r>
            <a:r>
              <a:rPr lang="en-GB" sz="2000" dirty="0"/>
              <a: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867271"/>
            <a:ext cx="6624142" cy="678731"/>
          </a:xfrm>
        </p:spPr>
        <p:txBody>
          <a:bodyPr/>
          <a:lstStyle/>
          <a:p>
            <a:pPr lvl="0"/>
            <a:r>
              <a:rPr lang="hr-HR" dirty="0"/>
              <a:t>SDI </a:t>
            </a:r>
            <a:r>
              <a:rPr lang="hr-HR" dirty="0" err="1"/>
              <a:t>is</a:t>
            </a:r>
            <a:r>
              <a:rPr lang="hr-HR" dirty="0"/>
              <a:t> </a:t>
            </a:r>
            <a:r>
              <a:rPr lang="hr-HR" dirty="0" err="1"/>
              <a:t>much</a:t>
            </a:r>
            <a:r>
              <a:rPr lang="hr-HR" dirty="0"/>
              <a:t> more</a:t>
            </a:r>
          </a:p>
        </p:txBody>
      </p:sp>
      <p:pic>
        <p:nvPicPr>
          <p:cNvPr id="4" name="Picture 2" descr="Slikovni rezultat za smart environment"/>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09660" y="2715670"/>
            <a:ext cx="3390855" cy="2815220"/>
          </a:xfrm>
          <a:prstGeom prst="rect">
            <a:avLst/>
          </a:prstGeom>
          <a:noFill/>
          <a:ln cap="flat">
            <a:noFill/>
          </a:ln>
        </p:spPr>
      </p:pic>
      <p:pic>
        <p:nvPicPr>
          <p:cNvPr id="5" name="Picture 4" descr="Slikovni rezultat za intelligent transport"/>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751471" y="2278002"/>
            <a:ext cx="3865639" cy="2617758"/>
          </a:xfrm>
          <a:prstGeom prst="rect">
            <a:avLst/>
          </a:prstGeom>
          <a:noFill/>
          <a:ln cap="flat">
            <a:noFill/>
          </a:ln>
        </p:spPr>
      </p:pic>
      <p:pic>
        <p:nvPicPr>
          <p:cNvPr id="6" name="Picture 8" descr="Slikovni rezultat za smart cities"/>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764256" y="4084210"/>
            <a:ext cx="4175699" cy="2093390"/>
          </a:xfrm>
          <a:prstGeom prst="rect">
            <a:avLst/>
          </a:prstGeom>
          <a:noFill/>
          <a:ln cap="flat">
            <a:noFill/>
          </a:ln>
        </p:spPr>
      </p:pic>
      <p:pic>
        <p:nvPicPr>
          <p:cNvPr id="7" name="Picture 6" descr="Slikovni rezultat za intelligent farmi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764257" y="1349987"/>
            <a:ext cx="4175699" cy="2514280"/>
          </a:xfrm>
          <a:prstGeom prst="rect">
            <a:avLst/>
          </a:prstGeom>
          <a:noFill/>
          <a:ln cap="flat">
            <a:noFill/>
          </a:ln>
        </p:spPr>
      </p:pic>
      <p:sp>
        <p:nvSpPr>
          <p:cNvPr id="8" name="TekstniOkvir 7">
            <a:extLst>
              <a:ext uri="{FF2B5EF4-FFF2-40B4-BE49-F238E27FC236}">
                <a16:creationId xmlns="" xmlns:a16="http://schemas.microsoft.com/office/drawing/2014/main" id="{7CF7305E-D698-4A89-8267-9950A885D8AA}"/>
              </a:ext>
            </a:extLst>
          </p:cNvPr>
          <p:cNvSpPr txBox="1"/>
          <p:nvPr/>
        </p:nvSpPr>
        <p:spPr>
          <a:xfrm>
            <a:off x="7617110" y="907321"/>
            <a:ext cx="2109424" cy="461665"/>
          </a:xfrm>
          <a:prstGeom prst="rect">
            <a:avLst/>
          </a:prstGeom>
          <a:noFill/>
        </p:spPr>
        <p:txBody>
          <a:bodyPr wrap="none" rtlCol="0">
            <a:spAutoFit/>
          </a:bodyPr>
          <a:lstStyle/>
          <a:p>
            <a:r>
              <a:rPr lang="hr-HR" sz="2400" dirty="0" err="1">
                <a:solidFill>
                  <a:srgbClr val="0070C0"/>
                </a:solidFill>
              </a:rPr>
              <a:t>Precise</a:t>
            </a:r>
            <a:r>
              <a:rPr lang="hr-HR" sz="2400" dirty="0">
                <a:solidFill>
                  <a:srgbClr val="0070C0"/>
                </a:solidFill>
              </a:rPr>
              <a:t> </a:t>
            </a:r>
            <a:r>
              <a:rPr lang="hr-HR" sz="2400" dirty="0" err="1">
                <a:solidFill>
                  <a:srgbClr val="0070C0"/>
                </a:solidFill>
              </a:rPr>
              <a:t>farming</a:t>
            </a:r>
            <a:endParaRPr lang="hr-BA" sz="2400" dirty="0">
              <a:solidFill>
                <a:srgbClr val="0070C0"/>
              </a:solidFill>
            </a:endParaRPr>
          </a:p>
        </p:txBody>
      </p:sp>
      <p:sp>
        <p:nvSpPr>
          <p:cNvPr id="9" name="TekstniOkvir 8">
            <a:extLst>
              <a:ext uri="{FF2B5EF4-FFF2-40B4-BE49-F238E27FC236}">
                <a16:creationId xmlns="" xmlns:a16="http://schemas.microsoft.com/office/drawing/2014/main" id="{3694143F-6175-48F7-A512-95E13A2480F7}"/>
              </a:ext>
            </a:extLst>
          </p:cNvPr>
          <p:cNvSpPr txBox="1"/>
          <p:nvPr/>
        </p:nvSpPr>
        <p:spPr>
          <a:xfrm>
            <a:off x="10092297" y="6158601"/>
            <a:ext cx="1645002" cy="461665"/>
          </a:xfrm>
          <a:prstGeom prst="rect">
            <a:avLst/>
          </a:prstGeom>
          <a:noFill/>
        </p:spPr>
        <p:txBody>
          <a:bodyPr wrap="none" rtlCol="0">
            <a:spAutoFit/>
          </a:bodyPr>
          <a:lstStyle/>
          <a:p>
            <a:r>
              <a:rPr lang="hr-HR" sz="2400" dirty="0" err="1">
                <a:solidFill>
                  <a:srgbClr val="0070C0"/>
                </a:solidFill>
              </a:rPr>
              <a:t>Smart</a:t>
            </a:r>
            <a:r>
              <a:rPr lang="hr-HR" sz="2400" dirty="0">
                <a:solidFill>
                  <a:srgbClr val="0070C0"/>
                </a:solidFill>
              </a:rPr>
              <a:t> </a:t>
            </a:r>
            <a:r>
              <a:rPr lang="hr-HR" sz="2400" dirty="0" err="1">
                <a:solidFill>
                  <a:srgbClr val="0070C0"/>
                </a:solidFill>
              </a:rPr>
              <a:t>cities</a:t>
            </a:r>
            <a:endParaRPr lang="hr-BA" sz="2400" dirty="0">
              <a:solidFill>
                <a:srgbClr val="0070C0"/>
              </a:solidFill>
            </a:endParaRPr>
          </a:p>
        </p:txBody>
      </p:sp>
      <p:sp>
        <p:nvSpPr>
          <p:cNvPr id="10" name="TekstniOkvir 9">
            <a:extLst>
              <a:ext uri="{FF2B5EF4-FFF2-40B4-BE49-F238E27FC236}">
                <a16:creationId xmlns="" xmlns:a16="http://schemas.microsoft.com/office/drawing/2014/main" id="{8100C16B-E142-4A58-9AA2-4869338267B0}"/>
              </a:ext>
            </a:extLst>
          </p:cNvPr>
          <p:cNvSpPr txBox="1"/>
          <p:nvPr/>
        </p:nvSpPr>
        <p:spPr>
          <a:xfrm>
            <a:off x="209660" y="5530890"/>
            <a:ext cx="2605072" cy="461665"/>
          </a:xfrm>
          <a:prstGeom prst="rect">
            <a:avLst/>
          </a:prstGeom>
          <a:noFill/>
        </p:spPr>
        <p:txBody>
          <a:bodyPr wrap="none" rtlCol="0">
            <a:spAutoFit/>
          </a:bodyPr>
          <a:lstStyle/>
          <a:p>
            <a:r>
              <a:rPr lang="hr-BA" sz="2400" dirty="0" err="1">
                <a:solidFill>
                  <a:srgbClr val="0070C0"/>
                </a:solidFill>
              </a:rPr>
              <a:t>Smart</a:t>
            </a:r>
            <a:r>
              <a:rPr lang="hr-BA" sz="2400" dirty="0">
                <a:solidFill>
                  <a:srgbClr val="0070C0"/>
                </a:solidFill>
              </a:rPr>
              <a:t> </a:t>
            </a:r>
            <a:r>
              <a:rPr lang="hr-BA" sz="2400" dirty="0" err="1">
                <a:solidFill>
                  <a:srgbClr val="0070C0"/>
                </a:solidFill>
              </a:rPr>
              <a:t>environment</a:t>
            </a:r>
            <a:endParaRPr lang="hr-BA" sz="2400" dirty="0">
              <a:solidFill>
                <a:srgbClr val="0070C0"/>
              </a:solidFill>
            </a:endParaRPr>
          </a:p>
        </p:txBody>
      </p:sp>
      <p:sp>
        <p:nvSpPr>
          <p:cNvPr id="11" name="TekstniOkvir 10">
            <a:extLst>
              <a:ext uri="{FF2B5EF4-FFF2-40B4-BE49-F238E27FC236}">
                <a16:creationId xmlns="" xmlns:a16="http://schemas.microsoft.com/office/drawing/2014/main" id="{98F03B43-D656-4B9B-9A6B-AA7334DB4F0E}"/>
              </a:ext>
            </a:extLst>
          </p:cNvPr>
          <p:cNvSpPr txBox="1"/>
          <p:nvPr/>
        </p:nvSpPr>
        <p:spPr>
          <a:xfrm>
            <a:off x="3751471" y="4900073"/>
            <a:ext cx="3316357" cy="461665"/>
          </a:xfrm>
          <a:prstGeom prst="rect">
            <a:avLst/>
          </a:prstGeom>
          <a:noFill/>
        </p:spPr>
        <p:txBody>
          <a:bodyPr wrap="none" rtlCol="0">
            <a:spAutoFit/>
          </a:bodyPr>
          <a:lstStyle/>
          <a:p>
            <a:r>
              <a:rPr lang="hr-BA" sz="2400" dirty="0" err="1">
                <a:solidFill>
                  <a:srgbClr val="0070C0"/>
                </a:solidFill>
              </a:rPr>
              <a:t>Intelligent</a:t>
            </a:r>
            <a:r>
              <a:rPr lang="hr-BA" sz="2400" dirty="0">
                <a:solidFill>
                  <a:srgbClr val="0070C0"/>
                </a:solidFill>
              </a:rPr>
              <a:t> </a:t>
            </a:r>
            <a:r>
              <a:rPr lang="hr-BA" sz="2400" dirty="0" err="1">
                <a:solidFill>
                  <a:srgbClr val="0070C0"/>
                </a:solidFill>
              </a:rPr>
              <a:t>transportation</a:t>
            </a:r>
            <a:endParaRPr lang="hr-BA" sz="2400"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dirty="0"/>
              <a:t>BESTSDI partners</a:t>
            </a:r>
          </a:p>
        </p:txBody>
      </p:sp>
      <p:sp>
        <p:nvSpPr>
          <p:cNvPr id="3" name="Content Placeholder 2"/>
          <p:cNvSpPr txBox="1">
            <a:spLocks noGrp="1"/>
          </p:cNvSpPr>
          <p:nvPr>
            <p:ph idx="1"/>
          </p:nvPr>
        </p:nvSpPr>
        <p:spPr/>
        <p:txBody>
          <a:bodyPr/>
          <a:lstStyle/>
          <a:p>
            <a:pPr marL="0" lvl="0" indent="0">
              <a:buNone/>
            </a:pPr>
            <a:r>
              <a:rPr lang="hr-HR" b="1" dirty="0"/>
              <a:t>Project </a:t>
            </a:r>
            <a:r>
              <a:rPr lang="hr-HR" b="1" dirty="0" err="1"/>
              <a:t>coordinator</a:t>
            </a:r>
            <a:r>
              <a:rPr lang="hr-HR" b="1" dirty="0"/>
              <a:t>:</a:t>
            </a:r>
          </a:p>
          <a:p>
            <a:pPr lvl="1"/>
            <a:r>
              <a:rPr lang="hr-HR" dirty="0"/>
              <a:t>Sveučilište u Zagrebu (University in Zagreb) </a:t>
            </a:r>
            <a:r>
              <a:rPr lang="hr-HR" dirty="0" smtClean="0"/>
              <a:t>– Croatia</a:t>
            </a:r>
            <a:endParaRPr lang="hr-HR" dirty="0"/>
          </a:p>
          <a:p>
            <a:pPr lvl="0">
              <a:buNone/>
            </a:pPr>
            <a:endParaRPr lang="hr-HR" dirty="0"/>
          </a:p>
          <a:p>
            <a:pPr marL="0" lvl="0" indent="0">
              <a:buNone/>
            </a:pPr>
            <a:r>
              <a:rPr lang="hr-HR" b="1" dirty="0"/>
              <a:t>Program </a:t>
            </a:r>
            <a:r>
              <a:rPr lang="hr-HR" b="1" dirty="0" err="1"/>
              <a:t>countries</a:t>
            </a:r>
            <a:r>
              <a:rPr lang="hr-HR" b="1" dirty="0"/>
              <a:t>:</a:t>
            </a:r>
          </a:p>
          <a:p>
            <a:pPr lvl="1"/>
            <a:r>
              <a:rPr lang="en-GB" dirty="0" err="1"/>
              <a:t>Katholieke</a:t>
            </a:r>
            <a:r>
              <a:rPr lang="en-GB" dirty="0"/>
              <a:t> </a:t>
            </a:r>
            <a:r>
              <a:rPr lang="en-GB" dirty="0" err="1"/>
              <a:t>Universiteit</a:t>
            </a:r>
            <a:r>
              <a:rPr lang="en-GB" dirty="0"/>
              <a:t> Leuven (Catholic University of Le</a:t>
            </a:r>
            <a:r>
              <a:rPr lang="hr-HR" dirty="0" err="1"/>
              <a:t>uv</a:t>
            </a:r>
            <a:r>
              <a:rPr lang="en-GB" dirty="0" err="1"/>
              <a:t>en</a:t>
            </a:r>
            <a:r>
              <a:rPr lang="en-GB" dirty="0"/>
              <a:t>) </a:t>
            </a:r>
            <a:r>
              <a:rPr lang="en-GB" dirty="0" smtClean="0"/>
              <a:t>–</a:t>
            </a:r>
            <a:r>
              <a:rPr lang="hr-HR" dirty="0" smtClean="0"/>
              <a:t> </a:t>
            </a:r>
            <a:r>
              <a:rPr lang="en-GB" dirty="0" smtClean="0"/>
              <a:t>Belgium</a:t>
            </a:r>
            <a:endParaRPr lang="hr-HR" dirty="0"/>
          </a:p>
          <a:p>
            <a:pPr lvl="1"/>
            <a:r>
              <a:rPr lang="en-GB" dirty="0" err="1"/>
              <a:t>Sveučilište</a:t>
            </a:r>
            <a:r>
              <a:rPr lang="en-GB" dirty="0"/>
              <a:t> u </a:t>
            </a:r>
            <a:r>
              <a:rPr lang="en-GB" dirty="0" err="1"/>
              <a:t>Splitu</a:t>
            </a:r>
            <a:r>
              <a:rPr lang="en-GB" dirty="0"/>
              <a:t> (University of Split) – </a:t>
            </a:r>
            <a:r>
              <a:rPr lang="en-GB" dirty="0" smtClean="0"/>
              <a:t>Croatia</a:t>
            </a:r>
            <a:endParaRPr lang="hr-HR" dirty="0"/>
          </a:p>
          <a:p>
            <a:pPr lvl="1"/>
            <a:r>
              <a:rPr lang="en-GB" dirty="0" err="1"/>
              <a:t>Univerzitet</a:t>
            </a:r>
            <a:r>
              <a:rPr lang="en-GB" dirty="0"/>
              <a:t> “</a:t>
            </a:r>
            <a:r>
              <a:rPr lang="en-GB" dirty="0" err="1"/>
              <a:t>Sv</a:t>
            </a:r>
            <a:r>
              <a:rPr lang="en-GB" dirty="0"/>
              <a:t>. </a:t>
            </a:r>
            <a:r>
              <a:rPr lang="en-GB" dirty="0" err="1"/>
              <a:t>Kiril</a:t>
            </a:r>
            <a:r>
              <a:rPr lang="en-GB" dirty="0"/>
              <a:t> i </a:t>
            </a:r>
            <a:r>
              <a:rPr lang="en-GB" dirty="0" err="1"/>
              <a:t>Metodij</a:t>
            </a:r>
            <a:r>
              <a:rPr lang="en-GB" dirty="0"/>
              <a:t>” Skopje (Ss. Cyril and Methodius University in Skopje) </a:t>
            </a:r>
            <a:r>
              <a:rPr lang="en-GB" dirty="0" smtClean="0"/>
              <a:t>–</a:t>
            </a:r>
            <a:r>
              <a:rPr lang="hr-HR" dirty="0" smtClean="0"/>
              <a:t> M</a:t>
            </a:r>
            <a:r>
              <a:rPr lang="en-GB" dirty="0" err="1" smtClean="0"/>
              <a:t>acedonia</a:t>
            </a:r>
            <a:endParaRPr lang="hr-HR" dirty="0"/>
          </a:p>
          <a:p>
            <a:pPr lvl="1"/>
            <a:r>
              <a:rPr lang="en-GB" dirty="0"/>
              <a:t>Hochschule Bochum (Bochum University of Applied Sciences) </a:t>
            </a:r>
            <a:r>
              <a:rPr lang="en-GB" dirty="0" smtClean="0"/>
              <a:t>–</a:t>
            </a:r>
            <a:r>
              <a:rPr lang="hr-HR" dirty="0" smtClean="0"/>
              <a:t> </a:t>
            </a:r>
            <a:r>
              <a:rPr lang="en-GB" dirty="0" smtClean="0"/>
              <a:t>Germany</a:t>
            </a:r>
            <a:endParaRPr lang="hr-HR" dirty="0"/>
          </a:p>
          <a:p>
            <a:pPr lvl="0"/>
            <a:endParaRPr lang="hr-H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r-HR"/>
              <a:t>BESTSDI partners</a:t>
            </a:r>
          </a:p>
        </p:txBody>
      </p:sp>
      <p:sp>
        <p:nvSpPr>
          <p:cNvPr id="3" name="Content Placeholder 2"/>
          <p:cNvSpPr txBox="1">
            <a:spLocks noGrp="1"/>
          </p:cNvSpPr>
          <p:nvPr>
            <p:ph idx="1"/>
          </p:nvPr>
        </p:nvSpPr>
        <p:spPr>
          <a:xfrm>
            <a:off x="838202" y="1825627"/>
            <a:ext cx="11013371" cy="4351336"/>
          </a:xfrm>
        </p:spPr>
        <p:txBody>
          <a:bodyPr/>
          <a:lstStyle/>
          <a:p>
            <a:pPr marL="0" lvl="0" indent="0">
              <a:buNone/>
            </a:pPr>
            <a:r>
              <a:rPr lang="hr-HR" b="1" dirty="0"/>
              <a:t>Partner </a:t>
            </a:r>
            <a:r>
              <a:rPr lang="hr-HR" b="1" dirty="0" err="1"/>
              <a:t>countries</a:t>
            </a:r>
            <a:r>
              <a:rPr lang="hr-HR" b="1" dirty="0"/>
              <a:t>:</a:t>
            </a:r>
          </a:p>
          <a:p>
            <a:pPr lvl="1"/>
            <a:r>
              <a:rPr lang="en-GB" dirty="0" err="1"/>
              <a:t>Universiteti</a:t>
            </a:r>
            <a:r>
              <a:rPr lang="en-GB" dirty="0"/>
              <a:t> </a:t>
            </a:r>
            <a:r>
              <a:rPr lang="en-GB" dirty="0" err="1"/>
              <a:t>Politekniki</a:t>
            </a:r>
            <a:r>
              <a:rPr lang="en-GB" dirty="0"/>
              <a:t> i </a:t>
            </a:r>
            <a:r>
              <a:rPr lang="en-GB" dirty="0" err="1"/>
              <a:t>Tiranës</a:t>
            </a:r>
            <a:r>
              <a:rPr lang="en-GB" dirty="0"/>
              <a:t> (Polytechnic University of Tirana) </a:t>
            </a:r>
            <a:r>
              <a:rPr lang="en-GB" dirty="0" smtClean="0"/>
              <a:t>–</a:t>
            </a:r>
            <a:r>
              <a:rPr lang="hr-HR" dirty="0" smtClean="0"/>
              <a:t> </a:t>
            </a:r>
            <a:r>
              <a:rPr lang="en-GB" dirty="0" smtClean="0"/>
              <a:t>Albania</a:t>
            </a:r>
            <a:endParaRPr lang="hr-HR" dirty="0"/>
          </a:p>
          <a:p>
            <a:pPr lvl="1"/>
            <a:r>
              <a:rPr lang="en-GB" dirty="0" err="1"/>
              <a:t>Universiteti</a:t>
            </a:r>
            <a:r>
              <a:rPr lang="en-GB" dirty="0"/>
              <a:t> </a:t>
            </a:r>
            <a:r>
              <a:rPr lang="en-GB" dirty="0" err="1"/>
              <a:t>Bujqesor</a:t>
            </a:r>
            <a:r>
              <a:rPr lang="en-GB" dirty="0"/>
              <a:t> i </a:t>
            </a:r>
            <a:r>
              <a:rPr lang="en-GB" dirty="0" err="1"/>
              <a:t>Tiranes</a:t>
            </a:r>
            <a:r>
              <a:rPr lang="en-GB" dirty="0"/>
              <a:t> (Agricultural University of Tirana) </a:t>
            </a:r>
            <a:r>
              <a:rPr lang="en-GB" dirty="0" smtClean="0"/>
              <a:t>–</a:t>
            </a:r>
            <a:r>
              <a:rPr lang="hr-HR" dirty="0" smtClean="0"/>
              <a:t> </a:t>
            </a:r>
            <a:r>
              <a:rPr lang="en-GB" dirty="0" smtClean="0"/>
              <a:t>Albania</a:t>
            </a:r>
            <a:endParaRPr lang="hr-HR" dirty="0"/>
          </a:p>
          <a:p>
            <a:pPr lvl="1"/>
            <a:r>
              <a:rPr lang="en-GB" dirty="0" err="1"/>
              <a:t>Univerzitet</a:t>
            </a:r>
            <a:r>
              <a:rPr lang="en-GB" dirty="0"/>
              <a:t> u </a:t>
            </a:r>
            <a:r>
              <a:rPr lang="en-GB" dirty="0" err="1"/>
              <a:t>Banjoj</a:t>
            </a:r>
            <a:r>
              <a:rPr lang="en-GB" dirty="0"/>
              <a:t> Luci (University of Banja Luka) </a:t>
            </a:r>
            <a:r>
              <a:rPr lang="en-GB" dirty="0" smtClean="0"/>
              <a:t>–</a:t>
            </a:r>
            <a:r>
              <a:rPr lang="hr-HR" dirty="0" smtClean="0"/>
              <a:t> B</a:t>
            </a:r>
            <a:r>
              <a:rPr lang="en-GB" dirty="0" err="1" smtClean="0"/>
              <a:t>osnia</a:t>
            </a:r>
            <a:r>
              <a:rPr lang="en-GB" dirty="0" smtClean="0"/>
              <a:t> </a:t>
            </a:r>
            <a:r>
              <a:rPr lang="en-GB" dirty="0"/>
              <a:t>and </a:t>
            </a:r>
            <a:r>
              <a:rPr lang="hr-HR" dirty="0" smtClean="0"/>
              <a:t>H</a:t>
            </a:r>
            <a:r>
              <a:rPr lang="en-GB" dirty="0" err="1"/>
              <a:t>erzegovina</a:t>
            </a:r>
            <a:endParaRPr lang="hr-HR" dirty="0"/>
          </a:p>
          <a:p>
            <a:pPr lvl="1"/>
            <a:r>
              <a:rPr lang="en-GB" dirty="0" err="1"/>
              <a:t>Sveučilište</a:t>
            </a:r>
            <a:r>
              <a:rPr lang="en-GB" dirty="0"/>
              <a:t> u </a:t>
            </a:r>
            <a:r>
              <a:rPr lang="en-GB" dirty="0" err="1"/>
              <a:t>Mostaru</a:t>
            </a:r>
            <a:r>
              <a:rPr lang="en-GB" dirty="0"/>
              <a:t> (University of Mostar) </a:t>
            </a:r>
            <a:r>
              <a:rPr lang="en-GB" dirty="0" smtClean="0"/>
              <a:t>–</a:t>
            </a:r>
            <a:r>
              <a:rPr lang="hr-HR" dirty="0" smtClean="0"/>
              <a:t> </a:t>
            </a:r>
            <a:r>
              <a:rPr lang="en-GB" dirty="0" smtClean="0"/>
              <a:t>Bosnia </a:t>
            </a:r>
            <a:r>
              <a:rPr lang="en-GB" dirty="0"/>
              <a:t>and Herzegovina</a:t>
            </a:r>
            <a:endParaRPr lang="hr-HR" dirty="0"/>
          </a:p>
          <a:p>
            <a:pPr lvl="1"/>
            <a:r>
              <a:rPr lang="en-GB" dirty="0" err="1"/>
              <a:t>Univerzitet</a:t>
            </a:r>
            <a:r>
              <a:rPr lang="en-GB" dirty="0"/>
              <a:t> u </a:t>
            </a:r>
            <a:r>
              <a:rPr lang="en-GB" dirty="0" err="1"/>
              <a:t>Sarajevu</a:t>
            </a:r>
            <a:r>
              <a:rPr lang="en-GB" dirty="0"/>
              <a:t> (University of Sarajevo) </a:t>
            </a:r>
            <a:r>
              <a:rPr lang="en-GB" dirty="0" smtClean="0"/>
              <a:t>–</a:t>
            </a:r>
            <a:r>
              <a:rPr lang="hr-HR" dirty="0" smtClean="0"/>
              <a:t> </a:t>
            </a:r>
            <a:r>
              <a:rPr lang="en-GB" dirty="0" smtClean="0"/>
              <a:t>Bosnia </a:t>
            </a:r>
            <a:r>
              <a:rPr lang="en-GB" dirty="0"/>
              <a:t>and Herzegovina</a:t>
            </a:r>
            <a:endParaRPr lang="hr-HR" dirty="0"/>
          </a:p>
          <a:p>
            <a:pPr lvl="0"/>
            <a:endParaRPr lang="hr-H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BESTSDI</Template>
  <TotalTime>205</TotalTime>
  <Words>1385</Words>
  <Application>Microsoft Office PowerPoint</Application>
  <PresentationFormat>Widescreen</PresentationFormat>
  <Paragraphs>130</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Tema sustava Office</vt:lpstr>
      <vt:lpstr>Erasmus+ Ka2 CBHE BESTSDI Project</vt:lpstr>
      <vt:lpstr>BESTSDI objectives</vt:lpstr>
      <vt:lpstr>BESTSDI objectives</vt:lpstr>
      <vt:lpstr>BESTSDI objectives</vt:lpstr>
      <vt:lpstr>SDI concept</vt:lpstr>
      <vt:lpstr>SDI framework</vt:lpstr>
      <vt:lpstr>SDI is much more</vt:lpstr>
      <vt:lpstr>BESTSDI partners</vt:lpstr>
      <vt:lpstr>BESTSDI partners</vt:lpstr>
      <vt:lpstr>BESTSDI partners</vt:lpstr>
      <vt:lpstr>BESTSDI partners</vt:lpstr>
      <vt:lpstr>BESTSDI partners</vt:lpstr>
      <vt:lpstr>PowerPoint Presentation</vt:lpstr>
      <vt:lpstr>BESTSDI project activities</vt:lpstr>
      <vt:lpstr>PowerPoint Presentation</vt:lpstr>
      <vt:lpstr>PowerPoint Presentation</vt:lpstr>
      <vt:lpstr>PowerPoint Presentation</vt:lpstr>
      <vt:lpstr>BESTSDI expected results</vt:lpstr>
      <vt:lpstr>BESTSDI expected results</vt:lpstr>
      <vt:lpstr>BESTSDI additional benefits</vt:lpstr>
      <vt:lpstr>BESTSDI Social networks</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Vesna Poslončec Petrić</dc:creator>
  <cp:lastModifiedBy>eminaPC</cp:lastModifiedBy>
  <cp:revision>34</cp:revision>
  <dcterms:created xsi:type="dcterms:W3CDTF">2016-11-11T10:00:47Z</dcterms:created>
  <dcterms:modified xsi:type="dcterms:W3CDTF">2018-03-04T21:36:12Z</dcterms:modified>
</cp:coreProperties>
</file>